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81361230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81361230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81361230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81361230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8136123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8136123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81361230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81361230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81361230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81361230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81361230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81361230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81361230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81361230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81361230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81361230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81361230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81361230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81361230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81361230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81361230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8136123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8136123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8136123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81361230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81361230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8136123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8136123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81361230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81361230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8136123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8136123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81361230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81361230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81361230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81361230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urpriselib.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571750"/>
            <a:ext cx="8520600" cy="25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2500"/>
              <a:t> </a:t>
            </a:r>
            <a:endParaRPr b="1" i="1" sz="2500"/>
          </a:p>
          <a:p>
            <a:pPr indent="0" lvl="0" marL="0" rtl="0" algn="l">
              <a:spcBef>
                <a:spcPts val="0"/>
              </a:spcBef>
              <a:spcAft>
                <a:spcPts val="0"/>
              </a:spcAft>
              <a:buNone/>
            </a:pPr>
            <a:r>
              <a:rPr b="1" i="1" lang="en" sz="2500"/>
              <a:t>Customer Segmentation &amp; </a:t>
            </a:r>
            <a:r>
              <a:rPr b="1" i="1" lang="en" sz="2500"/>
              <a:t>Recommendation</a:t>
            </a:r>
            <a:r>
              <a:rPr b="1" i="1" lang="en" sz="2500"/>
              <a:t> System</a:t>
            </a:r>
            <a:endParaRPr b="1" sz="1480"/>
          </a:p>
          <a:p>
            <a:pPr indent="0" lvl="0" marL="0" rtl="0" algn="l">
              <a:lnSpc>
                <a:spcPct val="80000"/>
              </a:lnSpc>
              <a:spcBef>
                <a:spcPts val="0"/>
              </a:spcBef>
              <a:spcAft>
                <a:spcPts val="0"/>
              </a:spcAft>
              <a:buNone/>
            </a:pPr>
            <a:r>
              <a:t/>
            </a:r>
            <a:endParaRPr b="1" sz="780"/>
          </a:p>
          <a:p>
            <a:pPr indent="0" lvl="0" marL="0" rtl="0" algn="l">
              <a:lnSpc>
                <a:spcPct val="80000"/>
              </a:lnSpc>
              <a:spcBef>
                <a:spcPts val="0"/>
              </a:spcBef>
              <a:spcAft>
                <a:spcPts val="0"/>
              </a:spcAft>
              <a:buNone/>
            </a:pPr>
            <a:r>
              <a:t/>
            </a:r>
            <a:endParaRPr b="1" sz="1480"/>
          </a:p>
          <a:p>
            <a:pPr indent="0" lvl="0" marL="0" rtl="0" algn="l">
              <a:lnSpc>
                <a:spcPct val="80000"/>
              </a:lnSpc>
              <a:spcBef>
                <a:spcPts val="0"/>
              </a:spcBef>
              <a:spcAft>
                <a:spcPts val="0"/>
              </a:spcAft>
              <a:buNone/>
            </a:pPr>
            <a:r>
              <a:rPr b="1" lang="en" sz="1480"/>
              <a:t>Thanks to Springboard Mentor</a:t>
            </a:r>
            <a:endParaRPr b="1" sz="1480"/>
          </a:p>
          <a:p>
            <a:pPr indent="0" lvl="0" marL="0" rtl="0" algn="l">
              <a:lnSpc>
                <a:spcPct val="80000"/>
              </a:lnSpc>
              <a:spcBef>
                <a:spcPts val="0"/>
              </a:spcBef>
              <a:spcAft>
                <a:spcPts val="0"/>
              </a:spcAft>
              <a:buNone/>
            </a:pPr>
            <a:r>
              <a:t/>
            </a:r>
            <a:endParaRPr b="1" sz="1480"/>
          </a:p>
          <a:p>
            <a:pPr indent="0" lvl="0" marL="0" rtl="0" algn="l">
              <a:lnSpc>
                <a:spcPct val="80000"/>
              </a:lnSpc>
              <a:spcBef>
                <a:spcPts val="0"/>
              </a:spcBef>
              <a:spcAft>
                <a:spcPts val="0"/>
              </a:spcAft>
              <a:buNone/>
            </a:pPr>
            <a:r>
              <a:t/>
            </a:r>
            <a:endParaRPr b="1" sz="1480"/>
          </a:p>
          <a:p>
            <a:pPr indent="0" lvl="0" marL="0" rtl="0" algn="l">
              <a:lnSpc>
                <a:spcPct val="80000"/>
              </a:lnSpc>
              <a:spcBef>
                <a:spcPts val="0"/>
              </a:spcBef>
              <a:spcAft>
                <a:spcPts val="0"/>
              </a:spcAft>
              <a:buNone/>
            </a:pPr>
            <a:r>
              <a:t/>
            </a:r>
            <a:endParaRPr b="1" sz="1480"/>
          </a:p>
          <a:p>
            <a:pPr indent="0" lvl="0" marL="0" rtl="0" algn="l">
              <a:lnSpc>
                <a:spcPct val="80000"/>
              </a:lnSpc>
              <a:spcBef>
                <a:spcPts val="0"/>
              </a:spcBef>
              <a:spcAft>
                <a:spcPts val="0"/>
              </a:spcAft>
              <a:buNone/>
            </a:pPr>
            <a:r>
              <a:t/>
            </a:r>
            <a:endParaRPr b="1" sz="1480"/>
          </a:p>
          <a:p>
            <a:pPr indent="0" lvl="0" marL="0" rtl="0" algn="l">
              <a:lnSpc>
                <a:spcPct val="80000"/>
              </a:lnSpc>
              <a:spcBef>
                <a:spcPts val="0"/>
              </a:spcBef>
              <a:spcAft>
                <a:spcPts val="0"/>
              </a:spcAft>
              <a:buClr>
                <a:schemeClr val="dk1"/>
              </a:buClr>
              <a:buSzPts val="935"/>
              <a:buFont typeface="Arial"/>
              <a:buNone/>
            </a:pPr>
            <a:r>
              <a:rPr b="1" i="1" lang="en" sz="1380"/>
              <a:t>                             Tony Peak</a:t>
            </a:r>
            <a:endParaRPr b="1" sz="1480"/>
          </a:p>
        </p:txBody>
      </p:sp>
      <p:pic>
        <p:nvPicPr>
          <p:cNvPr id="55" name="Google Shape;55;p13"/>
          <p:cNvPicPr preferRelativeResize="0"/>
          <p:nvPr/>
        </p:nvPicPr>
        <p:blipFill>
          <a:blip r:embed="rId3">
            <a:alphaModFix/>
          </a:blip>
          <a:stretch>
            <a:fillRect/>
          </a:stretch>
        </p:blipFill>
        <p:spPr>
          <a:xfrm>
            <a:off x="311700" y="152400"/>
            <a:ext cx="8455976" cy="2374025"/>
          </a:xfrm>
          <a:prstGeom prst="rect">
            <a:avLst/>
          </a:prstGeom>
          <a:noFill/>
          <a:ln>
            <a:noFill/>
          </a:ln>
        </p:spPr>
      </p:pic>
      <p:pic>
        <p:nvPicPr>
          <p:cNvPr id="56" name="Google Shape;56;p13"/>
          <p:cNvPicPr preferRelativeResize="0"/>
          <p:nvPr/>
        </p:nvPicPr>
        <p:blipFill>
          <a:blip r:embed="rId4">
            <a:alphaModFix/>
          </a:blip>
          <a:stretch>
            <a:fillRect/>
          </a:stretch>
        </p:blipFill>
        <p:spPr>
          <a:xfrm>
            <a:off x="736825" y="4013950"/>
            <a:ext cx="939575" cy="834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latin typeface="Georgia"/>
                <a:ea typeface="Georgia"/>
                <a:cs typeface="Georgia"/>
                <a:sym typeface="Georgia"/>
              </a:rPr>
              <a:t>Recommendation System</a:t>
            </a:r>
            <a:endParaRPr b="1">
              <a:latin typeface="Georgia"/>
              <a:ea typeface="Georgia"/>
              <a:cs typeface="Georgia"/>
              <a:sym typeface="Georgia"/>
            </a:endParaRPr>
          </a:p>
        </p:txBody>
      </p:sp>
      <p:sp>
        <p:nvSpPr>
          <p:cNvPr id="118" name="Google Shape;118;p22"/>
          <p:cNvSpPr txBox="1"/>
          <p:nvPr>
            <p:ph idx="1" type="body"/>
          </p:nvPr>
        </p:nvSpPr>
        <p:spPr>
          <a:xfrm>
            <a:off x="311700" y="1152475"/>
            <a:ext cx="58515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2100">
                <a:solidFill>
                  <a:srgbClr val="292929"/>
                </a:solidFill>
                <a:highlight>
                  <a:srgbClr val="FFFFFF"/>
                </a:highlight>
                <a:latin typeface="Georgia"/>
                <a:ea typeface="Georgia"/>
                <a:cs typeface="Georgia"/>
                <a:sym typeface="Georgia"/>
              </a:rPr>
              <a:t>Problem Statement</a:t>
            </a:r>
            <a:endParaRPr b="1" sz="2100">
              <a:solidFill>
                <a:srgbClr val="292929"/>
              </a:solidFill>
              <a:highlight>
                <a:srgbClr val="FFFFFF"/>
              </a:highlight>
              <a:latin typeface="Georgia"/>
              <a:ea typeface="Georgia"/>
              <a:cs typeface="Georgia"/>
              <a:sym typeface="Georgia"/>
            </a:endParaRPr>
          </a:p>
          <a:p>
            <a:pPr indent="0" lvl="0" marL="0" rtl="0" algn="just">
              <a:lnSpc>
                <a:spcPct val="100000"/>
              </a:lnSpc>
              <a:spcBef>
                <a:spcPts val="140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140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Find out how we can use the collaborative filtering, i.e. the user is recommended items that people with similar tastes and preferences liked in the past. In other words, how we can predict unknown ratings by using the similarities between users.</a:t>
            </a:r>
            <a:endParaRPr b="1" sz="1400">
              <a:solidFill>
                <a:srgbClr val="292929"/>
              </a:solidFill>
              <a:highlight>
                <a:srgbClr val="FFFFFF"/>
              </a:highlight>
              <a:latin typeface="Georgia"/>
              <a:ea typeface="Georgia"/>
              <a:cs typeface="Georgia"/>
              <a:sym typeface="Georgia"/>
            </a:endParaRPr>
          </a:p>
          <a:p>
            <a:pPr indent="0" lvl="0" marL="0" rtl="0" algn="l">
              <a:spcBef>
                <a:spcPts val="1400"/>
              </a:spcBef>
              <a:spcAft>
                <a:spcPts val="1200"/>
              </a:spcAft>
              <a:buNone/>
            </a:pPr>
            <a:r>
              <a:t/>
            </a:r>
            <a:endParaRPr/>
          </a:p>
        </p:txBody>
      </p:sp>
      <p:pic>
        <p:nvPicPr>
          <p:cNvPr id="119" name="Google Shape;119;p22"/>
          <p:cNvPicPr preferRelativeResize="0"/>
          <p:nvPr/>
        </p:nvPicPr>
        <p:blipFill>
          <a:blip r:embed="rId3">
            <a:alphaModFix/>
          </a:blip>
          <a:stretch>
            <a:fillRect/>
          </a:stretch>
        </p:blipFill>
        <p:spPr>
          <a:xfrm>
            <a:off x="6451500" y="865325"/>
            <a:ext cx="2253396"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Data set used</a:t>
            </a:r>
            <a:endParaRPr b="1">
              <a:latin typeface="Georgia"/>
              <a:ea typeface="Georgia"/>
              <a:cs typeface="Georgia"/>
              <a:sym typeface="Georgia"/>
            </a:endParaRPr>
          </a:p>
        </p:txBody>
      </p:sp>
      <p:sp>
        <p:nvSpPr>
          <p:cNvPr id="125" name="Google Shape;125;p23"/>
          <p:cNvSpPr txBox="1"/>
          <p:nvPr>
            <p:ph idx="1" type="body"/>
          </p:nvPr>
        </p:nvSpPr>
        <p:spPr>
          <a:xfrm>
            <a:off x="311700" y="1152475"/>
            <a:ext cx="6995700" cy="3416400"/>
          </a:xfrm>
          <a:prstGeom prst="rect">
            <a:avLst/>
          </a:prstGeom>
        </p:spPr>
        <p:txBody>
          <a:bodyPr anchorCtr="0" anchor="t" bIns="91425" lIns="91425" spcFirstLastPara="1" rIns="91425" wrap="square" tIns="91425">
            <a:normAutofit lnSpcReduction="10000"/>
          </a:bodyPr>
          <a:lstStyle/>
          <a:p>
            <a:pPr indent="-317500" lvl="0" marL="457200" rtl="0" algn="just">
              <a:lnSpc>
                <a:spcPct val="100000"/>
              </a:lnSpc>
              <a:spcBef>
                <a:spcPts val="0"/>
              </a:spcBef>
              <a:spcAft>
                <a:spcPts val="0"/>
              </a:spcAft>
              <a:buSzPts val="1400"/>
              <a:buFont typeface="Georgia"/>
              <a:buChar char="●"/>
            </a:pPr>
            <a:r>
              <a:rPr b="1" lang="en" sz="1400">
                <a:solidFill>
                  <a:srgbClr val="292929"/>
                </a:solidFill>
                <a:highlight>
                  <a:srgbClr val="FFFFFF"/>
                </a:highlight>
                <a:latin typeface="Georgia"/>
                <a:ea typeface="Georgia"/>
                <a:cs typeface="Georgia"/>
                <a:sym typeface="Georgia"/>
              </a:rPr>
              <a:t>The same </a:t>
            </a:r>
            <a:r>
              <a:rPr b="1" lang="en" sz="1400">
                <a:solidFill>
                  <a:srgbClr val="292929"/>
                </a:solidFill>
                <a:latin typeface="Georgia"/>
                <a:ea typeface="Georgia"/>
                <a:cs typeface="Georgia"/>
                <a:sym typeface="Georgia"/>
              </a:rPr>
              <a:t>UCI Machine Learning Repository on online retail transactions was used </a:t>
            </a:r>
            <a:r>
              <a:rPr b="1" lang="en" sz="1400">
                <a:solidFill>
                  <a:srgbClr val="292929"/>
                </a:solidFill>
                <a:highlight>
                  <a:srgbClr val="FFFFFF"/>
                </a:highlight>
                <a:latin typeface="Georgia"/>
                <a:ea typeface="Georgia"/>
                <a:cs typeface="Georgia"/>
                <a:sym typeface="Georgia"/>
              </a:rPr>
              <a:t>to develop recommendation system algorithms, with the </a:t>
            </a:r>
            <a:r>
              <a:rPr b="1" lang="en" sz="1400" u="sng">
                <a:solidFill>
                  <a:srgbClr val="1155CC"/>
                </a:solidFill>
                <a:highlight>
                  <a:srgbClr val="FFFFFF"/>
                </a:highlight>
                <a:latin typeface="Georgia"/>
                <a:ea typeface="Georgia"/>
                <a:cs typeface="Georgia"/>
                <a:sym typeface="Georgia"/>
                <a:hlinkClick r:id="rId3">
                  <a:extLst>
                    <a:ext uri="{A12FA001-AC4F-418D-AE19-62706E023703}">
                      <ahyp:hlinkClr val="tx"/>
                    </a:ext>
                  </a:extLst>
                </a:hlinkClick>
              </a:rPr>
              <a:t>Surprise library</a:t>
            </a:r>
            <a:r>
              <a:rPr b="1" lang="en" sz="1400">
                <a:solidFill>
                  <a:srgbClr val="292929"/>
                </a:solidFill>
                <a:highlight>
                  <a:srgbClr val="FFFFFF"/>
                </a:highlight>
                <a:latin typeface="Georgia"/>
                <a:ea typeface="Georgia"/>
                <a:cs typeface="Georgia"/>
                <a:sym typeface="Georgia"/>
              </a:rPr>
              <a:t>. </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Surprise package has been specially developed to make recommendation based on collaborative filtering easy and has default implementation for a variety of CF algorithms.</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Surprise requires the data frame to  have three columns, corresponding to the user ids, the item ids, and the ratings in this order. Each row thus corresponds to a given rating.</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The transaction dataset did  not have any ratings and had to be built based on the number of times an item was ordered by a user.</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1400"/>
              </a:spcAft>
              <a:buNone/>
            </a:pPr>
            <a:r>
              <a:t/>
            </a:r>
            <a:endParaRPr>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spcBef>
                <a:spcPts val="1800"/>
              </a:spcBef>
              <a:spcAft>
                <a:spcPts val="0"/>
              </a:spcAft>
              <a:buNone/>
            </a:pPr>
            <a:r>
              <a:rPr b="1" lang="en" sz="2500">
                <a:solidFill>
                  <a:srgbClr val="292929"/>
                </a:solidFill>
                <a:latin typeface="Georgia"/>
                <a:ea typeface="Georgia"/>
                <a:cs typeface="Georgia"/>
                <a:sym typeface="Georgia"/>
              </a:rPr>
              <a:t>Model Benchmarking</a:t>
            </a:r>
            <a:endParaRPr sz="4000"/>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The following algorithms were benchmarked:</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Clr>
                <a:schemeClr val="dk1"/>
              </a:buClr>
              <a:buSzPts val="1100"/>
              <a:buFont typeface="Arial"/>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KNNWithZScore - KNNWithZScore is a basic collaborative filtering algorithm, taking into account the z-score normalization of each user.</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KNNWithMeans - KNNWithMeans is a basic collaborative filtering algorithm, taking into account the mean ratings of each user.</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KNNBaseline - KNNBaseline is a basic collaborative filtering algorithm taking into account a baseline rating.</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KNNBasic - KNNBasic is a basic collaborative filtering algorithm.</a:t>
            </a:r>
            <a:endParaRPr b="1" sz="14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Scoring and Metrics</a:t>
            </a:r>
            <a:endParaRPr b="1">
              <a:latin typeface="Georgia"/>
              <a:ea typeface="Georgia"/>
              <a:cs typeface="Georgia"/>
              <a:sym typeface="Georgia"/>
            </a:endParaRPr>
          </a:p>
        </p:txBody>
      </p:sp>
      <p:sp>
        <p:nvSpPr>
          <p:cNvPr id="137" name="Google Shape;137;p25"/>
          <p:cNvSpPr txBox="1"/>
          <p:nvPr>
            <p:ph idx="1" type="body"/>
          </p:nvPr>
        </p:nvSpPr>
        <p:spPr>
          <a:xfrm>
            <a:off x="158600" y="1141150"/>
            <a:ext cx="57780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RMSE was used as accuracy metric for the predictions.</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Clr>
                <a:schemeClr val="dk1"/>
              </a:buClr>
              <a:buSzPts val="1100"/>
              <a:buFont typeface="Arial"/>
              <a:buNone/>
            </a:pPr>
            <a:r>
              <a:t/>
            </a:r>
            <a:endParaRPr sz="1200">
              <a:solidFill>
                <a:srgbClr val="292929"/>
              </a:solidFill>
              <a:highlight>
                <a:srgbClr val="FFFFFF"/>
              </a:highlight>
              <a:latin typeface="Georgia"/>
              <a:ea typeface="Georgia"/>
              <a:cs typeface="Georgia"/>
              <a:sym typeface="Georgia"/>
            </a:endParaRPr>
          </a:p>
        </p:txBody>
      </p:sp>
      <p:pic>
        <p:nvPicPr>
          <p:cNvPr id="138" name="Google Shape;138;p25"/>
          <p:cNvPicPr preferRelativeResize="0"/>
          <p:nvPr/>
        </p:nvPicPr>
        <p:blipFill>
          <a:blip r:embed="rId3">
            <a:alphaModFix/>
          </a:blip>
          <a:stretch>
            <a:fillRect/>
          </a:stretch>
        </p:blipFill>
        <p:spPr>
          <a:xfrm>
            <a:off x="838200" y="1752600"/>
            <a:ext cx="5410200" cy="2733675"/>
          </a:xfrm>
          <a:prstGeom prst="rect">
            <a:avLst/>
          </a:prstGeom>
          <a:noFill/>
          <a:ln>
            <a:noFill/>
          </a:ln>
        </p:spPr>
      </p:pic>
      <p:sp>
        <p:nvSpPr>
          <p:cNvPr id="139" name="Google Shape;139;p25"/>
          <p:cNvSpPr txBox="1"/>
          <p:nvPr/>
        </p:nvSpPr>
        <p:spPr>
          <a:xfrm>
            <a:off x="430525" y="4361775"/>
            <a:ext cx="7669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n">
                <a:solidFill>
                  <a:srgbClr val="292929"/>
                </a:solidFill>
                <a:highlight>
                  <a:srgbClr val="FFFFFF"/>
                </a:highlight>
                <a:latin typeface="Georgia"/>
                <a:ea typeface="Georgia"/>
                <a:cs typeface="Georgia"/>
                <a:sym typeface="Georgia"/>
              </a:rPr>
              <a:t>KNNWithZScore algorithm gave the best RMSE.</a:t>
            </a:r>
            <a:endParaRPr b="1"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spcBef>
                <a:spcPts val="1000"/>
              </a:spcBef>
              <a:spcAft>
                <a:spcPts val="0"/>
              </a:spcAft>
              <a:buClr>
                <a:schemeClr val="dk1"/>
              </a:buClr>
              <a:buSzPts val="1100"/>
              <a:buFont typeface="Arial"/>
              <a:buNone/>
            </a:pPr>
            <a:r>
              <a:rPr b="1" lang="en" sz="2500">
                <a:solidFill>
                  <a:srgbClr val="292929"/>
                </a:solidFill>
                <a:latin typeface="Georgia"/>
                <a:ea typeface="Georgia"/>
                <a:cs typeface="Georgia"/>
                <a:sym typeface="Georgia"/>
              </a:rPr>
              <a:t>Tuning Parameters &amp; Recommendation</a:t>
            </a:r>
            <a:endParaRPr sz="4000"/>
          </a:p>
        </p:txBody>
      </p:sp>
      <p:sp>
        <p:nvSpPr>
          <p:cNvPr id="145" name="Google Shape;145;p26"/>
          <p:cNvSpPr txBox="1"/>
          <p:nvPr>
            <p:ph idx="1" type="body"/>
          </p:nvPr>
        </p:nvSpPr>
        <p:spPr>
          <a:xfrm>
            <a:off x="311700" y="1152475"/>
            <a:ext cx="56361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1000"/>
              </a:spcBef>
              <a:spcAft>
                <a:spcPts val="0"/>
              </a:spcAft>
              <a:buClr>
                <a:schemeClr val="dk1"/>
              </a:buClr>
              <a:buSzPts val="1100"/>
              <a:buFont typeface="Arial"/>
              <a:buNone/>
            </a:pPr>
            <a:r>
              <a:t/>
            </a:r>
            <a:endParaRPr b="1" sz="1300">
              <a:solidFill>
                <a:srgbClr val="292929"/>
              </a:solidFill>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Surprise provides a GridSearchCV, With a dict of all parameters, used this GridSearchCV to find the  best parameters for any accuracy measure.</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C</a:t>
            </a:r>
            <a:r>
              <a:rPr b="1" lang="en" sz="1400">
                <a:solidFill>
                  <a:srgbClr val="292929"/>
                </a:solidFill>
                <a:highlight>
                  <a:srgbClr val="FFFFFF"/>
                </a:highlight>
                <a:latin typeface="Georgia"/>
                <a:ea typeface="Georgia"/>
                <a:cs typeface="Georgia"/>
                <a:sym typeface="Georgia"/>
              </a:rPr>
              <a:t>hecked which</a:t>
            </a:r>
            <a:r>
              <a:rPr b="1" lang="en" sz="1400">
                <a:solidFill>
                  <a:srgbClr val="292929"/>
                </a:solidFill>
                <a:highlight>
                  <a:srgbClr val="FFFFFF"/>
                </a:highlight>
                <a:latin typeface="Georgia"/>
                <a:ea typeface="Georgia"/>
                <a:cs typeface="Georgia"/>
                <a:sym typeface="Georgia"/>
              </a:rPr>
              <a:t> similarity</a:t>
            </a:r>
            <a:r>
              <a:rPr b="1" lang="en" sz="1400">
                <a:solidFill>
                  <a:srgbClr val="292929"/>
                </a:solidFill>
                <a:highlight>
                  <a:srgbClr val="FFFFFF"/>
                </a:highlight>
                <a:latin typeface="Georgia"/>
                <a:ea typeface="Georgia"/>
                <a:cs typeface="Georgia"/>
                <a:sym typeface="Georgia"/>
              </a:rPr>
              <a:t> </a:t>
            </a:r>
            <a:r>
              <a:rPr b="1" lang="en" sz="1400">
                <a:solidFill>
                  <a:srgbClr val="292929"/>
                </a:solidFill>
                <a:highlight>
                  <a:srgbClr val="FFFFFF"/>
                </a:highlight>
                <a:latin typeface="Georgia"/>
                <a:ea typeface="Georgia"/>
                <a:cs typeface="Georgia"/>
                <a:sym typeface="Georgia"/>
              </a:rPr>
              <a:t>metric works best with the chosen model and built a full Surprise training set from the dataset.</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Finally checked  how the final recommendations looks for a specific customer and got the top  recommended items for the user.</a:t>
            </a:r>
            <a:endParaRPr b="1" sz="14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146" name="Google Shape;146;p26"/>
          <p:cNvPicPr preferRelativeResize="0"/>
          <p:nvPr/>
        </p:nvPicPr>
        <p:blipFill>
          <a:blip r:embed="rId3">
            <a:alphaModFix/>
          </a:blip>
          <a:stretch>
            <a:fillRect/>
          </a:stretch>
        </p:blipFill>
        <p:spPr>
          <a:xfrm>
            <a:off x="6163125" y="1234900"/>
            <a:ext cx="2724899" cy="3206175"/>
          </a:xfrm>
          <a:prstGeom prst="rect">
            <a:avLst/>
          </a:prstGeom>
          <a:noFill/>
          <a:ln>
            <a:noFill/>
          </a:ln>
          <a:effectLst>
            <a:outerShdw rotWithShape="0" algn="bl">
              <a:schemeClr val="dk1"/>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Conclusion</a:t>
            </a:r>
            <a:endParaRPr b="1">
              <a:latin typeface="Georgia"/>
              <a:ea typeface="Georgia"/>
              <a:cs typeface="Georgia"/>
              <a:sym typeface="Georgia"/>
            </a:endParaRPr>
          </a:p>
        </p:txBody>
      </p:sp>
      <p:sp>
        <p:nvSpPr>
          <p:cNvPr id="152" name="Google Shape;152;p27"/>
          <p:cNvSpPr txBox="1"/>
          <p:nvPr>
            <p:ph idx="1" type="body"/>
          </p:nvPr>
        </p:nvSpPr>
        <p:spPr>
          <a:xfrm>
            <a:off x="311700" y="1152475"/>
            <a:ext cx="6315900" cy="3416400"/>
          </a:xfrm>
          <a:prstGeom prst="rect">
            <a:avLst/>
          </a:prstGeom>
        </p:spPr>
        <p:txBody>
          <a:bodyPr anchorCtr="0" anchor="t" bIns="91425" lIns="91425" spcFirstLastPara="1" rIns="91425" wrap="square" tIns="91425">
            <a:normAutofit/>
          </a:bodyPr>
          <a:lstStyle/>
          <a:p>
            <a:pPr indent="0" lvl="0" marL="457200" rtl="0" algn="just">
              <a:lnSpc>
                <a:spcPct val="100000"/>
              </a:lnSpc>
              <a:spcBef>
                <a:spcPts val="140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140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Surprise makes it easy to implement neighborhood and Similarity based recommendation algorithms. There are more sophisticated algorithms based on deep learning that can be used.</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140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Char char="●"/>
            </a:pPr>
            <a:r>
              <a:rPr b="1" lang="en" sz="1400">
                <a:solidFill>
                  <a:srgbClr val="292929"/>
                </a:solidFill>
                <a:highlight>
                  <a:srgbClr val="FFFFFF"/>
                </a:highlight>
                <a:latin typeface="Georgia"/>
                <a:ea typeface="Georgia"/>
                <a:cs typeface="Georgia"/>
                <a:sym typeface="Georgia"/>
              </a:rPr>
              <a:t>Apart from KNN based there are also other types of algorithms like matrix factorization based algorithms that are supported by surprise package for collaborative filtering.</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500">
                <a:latin typeface="Georgia"/>
                <a:ea typeface="Georgia"/>
                <a:cs typeface="Georgia"/>
                <a:sym typeface="Georgia"/>
              </a:rPr>
              <a:t>Market Basket Analysis</a:t>
            </a:r>
            <a:endParaRPr b="1" sz="2500">
              <a:latin typeface="Georgia"/>
              <a:ea typeface="Georgia"/>
              <a:cs typeface="Georgia"/>
              <a:sym typeface="Georgia"/>
            </a:endParaRPr>
          </a:p>
        </p:txBody>
      </p:sp>
      <p:sp>
        <p:nvSpPr>
          <p:cNvPr id="158" name="Google Shape;158;p28"/>
          <p:cNvSpPr txBox="1"/>
          <p:nvPr>
            <p:ph idx="1" type="body"/>
          </p:nvPr>
        </p:nvSpPr>
        <p:spPr>
          <a:xfrm>
            <a:off x="311700" y="1152475"/>
            <a:ext cx="8520600" cy="35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b="1" lang="en" sz="1400">
                <a:solidFill>
                  <a:srgbClr val="292929"/>
                </a:solidFill>
                <a:highlight>
                  <a:srgbClr val="FFFFFF"/>
                </a:highlight>
                <a:latin typeface="Georgia"/>
                <a:ea typeface="Georgia"/>
                <a:cs typeface="Georgia"/>
                <a:sym typeface="Georgia"/>
              </a:rPr>
              <a:t>Market basket analysis is a set of calculations meant to help businesses understand the underlying patterns in their sales. </a:t>
            </a:r>
            <a:endParaRPr b="1" sz="14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400">
                <a:solidFill>
                  <a:srgbClr val="292929"/>
                </a:solidFill>
                <a:highlight>
                  <a:srgbClr val="FFFFFF"/>
                </a:highlight>
                <a:latin typeface="Georgia"/>
                <a:ea typeface="Georgia"/>
                <a:cs typeface="Georgia"/>
                <a:sym typeface="Georgia"/>
              </a:rPr>
              <a:t>The sales of certain goods are complementary, they are often bought together and Apriori Algorithm can uncover them. </a:t>
            </a:r>
            <a:endParaRPr b="1" sz="14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b="1" lang="en" sz="1400">
                <a:latin typeface="Georgia"/>
                <a:ea typeface="Georgia"/>
                <a:cs typeface="Georgia"/>
                <a:sym typeface="Georgia"/>
              </a:rPr>
              <a:t>It is a technique or algorithm to identify the association rules from your data</a:t>
            </a:r>
            <a:endParaRPr b="1" sz="1400">
              <a:latin typeface="Georgia"/>
              <a:ea typeface="Georgia"/>
              <a:cs typeface="Georgia"/>
              <a:sym typeface="Georgia"/>
            </a:endParaRPr>
          </a:p>
          <a:p>
            <a:pPr indent="0" lvl="0" marL="0" rtl="0" algn="l">
              <a:spcBef>
                <a:spcPts val="0"/>
              </a:spcBef>
              <a:spcAft>
                <a:spcPts val="0"/>
              </a:spcAft>
              <a:buNone/>
            </a:pPr>
            <a:r>
              <a:rPr b="1" lang="en" sz="1400">
                <a:latin typeface="Georgia"/>
                <a:ea typeface="Georgia"/>
                <a:cs typeface="Georgia"/>
                <a:sym typeface="Georgia"/>
              </a:rPr>
              <a:t>• Input • List of purchases by customers over different visits</a:t>
            </a:r>
            <a:endParaRPr b="1" sz="1400">
              <a:latin typeface="Georgia"/>
              <a:ea typeface="Georgia"/>
              <a:cs typeface="Georgia"/>
              <a:sym typeface="Georgia"/>
            </a:endParaRPr>
          </a:p>
          <a:p>
            <a:pPr indent="0" lvl="0" marL="0" rtl="0" algn="l">
              <a:spcBef>
                <a:spcPts val="1200"/>
              </a:spcBef>
              <a:spcAft>
                <a:spcPts val="0"/>
              </a:spcAft>
              <a:buNone/>
            </a:pPr>
            <a:r>
              <a:t/>
            </a:r>
            <a:endParaRPr b="1" sz="1400">
              <a:latin typeface="Georgia"/>
              <a:ea typeface="Georgia"/>
              <a:cs typeface="Georgia"/>
              <a:sym typeface="Georgia"/>
            </a:endParaRPr>
          </a:p>
          <a:p>
            <a:pPr indent="0" lvl="0" marL="0" rtl="0" algn="l">
              <a:spcBef>
                <a:spcPts val="1200"/>
              </a:spcBef>
              <a:spcAft>
                <a:spcPts val="1200"/>
              </a:spcAft>
              <a:buNone/>
            </a:pPr>
            <a:r>
              <a:rPr b="1" lang="en" sz="1400">
                <a:latin typeface="Georgia"/>
                <a:ea typeface="Georgia"/>
                <a:cs typeface="Georgia"/>
                <a:sym typeface="Georgia"/>
              </a:rPr>
              <a:t>Output • What items purchased together?</a:t>
            </a:r>
            <a:endParaRPr b="1" sz="1400">
              <a:latin typeface="Georgia"/>
              <a:ea typeface="Georgia"/>
              <a:cs typeface="Georgia"/>
              <a:sym typeface="Georgia"/>
            </a:endParaRPr>
          </a:p>
        </p:txBody>
      </p:sp>
      <p:sp>
        <p:nvSpPr>
          <p:cNvPr id="159" name="Google Shape;159;p28"/>
          <p:cNvSpPr/>
          <p:nvPr/>
        </p:nvSpPr>
        <p:spPr>
          <a:xfrm>
            <a:off x="4842725" y="3753100"/>
            <a:ext cx="940200" cy="147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8"/>
          <p:cNvPicPr preferRelativeResize="0"/>
          <p:nvPr/>
        </p:nvPicPr>
        <p:blipFill>
          <a:blip r:embed="rId3">
            <a:alphaModFix/>
          </a:blip>
          <a:stretch>
            <a:fillRect/>
          </a:stretch>
        </p:blipFill>
        <p:spPr>
          <a:xfrm>
            <a:off x="5962875" y="3199975"/>
            <a:ext cx="2869425" cy="144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Apriori </a:t>
            </a:r>
            <a:r>
              <a:rPr b="1" lang="en">
                <a:latin typeface="Georgia"/>
                <a:ea typeface="Georgia"/>
                <a:cs typeface="Georgia"/>
                <a:sym typeface="Georgia"/>
              </a:rPr>
              <a:t>Algorithm</a:t>
            </a:r>
            <a:endParaRPr b="1">
              <a:latin typeface="Georgia"/>
              <a:ea typeface="Georgia"/>
              <a:cs typeface="Georgia"/>
              <a:sym typeface="Georgia"/>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400">
                <a:latin typeface="Georgia"/>
                <a:ea typeface="Georgia"/>
                <a:cs typeface="Georgia"/>
                <a:sym typeface="Georgia"/>
              </a:rPr>
              <a:t>It works basically on following concepts</a:t>
            </a:r>
            <a:endParaRPr b="1" sz="1400">
              <a:latin typeface="Georgia"/>
              <a:ea typeface="Georgia"/>
              <a:cs typeface="Georgia"/>
              <a:sym typeface="Georgia"/>
            </a:endParaRPr>
          </a:p>
          <a:p>
            <a:pPr indent="0" lvl="0" marL="0" rtl="0" algn="l">
              <a:spcBef>
                <a:spcPts val="0"/>
              </a:spcBef>
              <a:spcAft>
                <a:spcPts val="0"/>
              </a:spcAft>
              <a:buNone/>
            </a:pPr>
            <a:r>
              <a:t/>
            </a:r>
            <a:endParaRPr b="1" sz="1400">
              <a:latin typeface="Georgia"/>
              <a:ea typeface="Georgia"/>
              <a:cs typeface="Georgia"/>
              <a:sym typeface="Georgia"/>
            </a:endParaRPr>
          </a:p>
          <a:p>
            <a:pPr indent="-317500" lvl="0" marL="914400" rtl="0" algn="l">
              <a:spcBef>
                <a:spcPts val="0"/>
              </a:spcBef>
              <a:spcAft>
                <a:spcPts val="0"/>
              </a:spcAft>
              <a:buSzPts val="1400"/>
              <a:buFont typeface="Georgia"/>
              <a:buChar char="●"/>
            </a:pPr>
            <a:r>
              <a:rPr b="1" lang="en" sz="1400">
                <a:latin typeface="Georgia"/>
                <a:ea typeface="Georgia"/>
                <a:cs typeface="Georgia"/>
                <a:sym typeface="Georgia"/>
              </a:rPr>
              <a:t>Support: What is co-occurrence of two items name A and B</a:t>
            </a:r>
            <a:endParaRPr b="1" sz="1400">
              <a:latin typeface="Georgia"/>
              <a:ea typeface="Georgia"/>
              <a:cs typeface="Georgia"/>
              <a:sym typeface="Georgia"/>
            </a:endParaRPr>
          </a:p>
          <a:p>
            <a:pPr indent="-317500" lvl="0" marL="914400" rtl="0" algn="l">
              <a:spcBef>
                <a:spcPts val="0"/>
              </a:spcBef>
              <a:spcAft>
                <a:spcPts val="0"/>
              </a:spcAft>
              <a:buSzPts val="1400"/>
              <a:buFont typeface="Georgia"/>
              <a:buChar char="●"/>
            </a:pPr>
            <a:r>
              <a:rPr b="1" lang="en" sz="1400">
                <a:latin typeface="Georgia"/>
                <a:ea typeface="Georgia"/>
                <a:cs typeface="Georgia"/>
                <a:sym typeface="Georgia"/>
              </a:rPr>
              <a:t>Confidence: The proportion of transactions which contain A and also contain B</a:t>
            </a:r>
            <a:endParaRPr b="1" sz="1400">
              <a:latin typeface="Georgia"/>
              <a:ea typeface="Georgia"/>
              <a:cs typeface="Georgia"/>
              <a:sym typeface="Georgia"/>
            </a:endParaRPr>
          </a:p>
          <a:p>
            <a:pPr indent="-317500" lvl="0" marL="914400" rtl="0" algn="l">
              <a:spcBef>
                <a:spcPts val="0"/>
              </a:spcBef>
              <a:spcAft>
                <a:spcPts val="0"/>
              </a:spcAft>
              <a:buSzPts val="1400"/>
              <a:buFont typeface="Georgia"/>
              <a:buChar char="●"/>
            </a:pPr>
            <a:r>
              <a:rPr b="1" lang="en" sz="1400">
                <a:latin typeface="Georgia"/>
                <a:ea typeface="Georgia"/>
                <a:cs typeface="Georgia"/>
                <a:sym typeface="Georgia"/>
              </a:rPr>
              <a:t>Lift:Ratio of (B in presence of A) and (B in absence of A)</a:t>
            </a:r>
            <a:endParaRPr b="1" sz="1400">
              <a:latin typeface="Georgia"/>
              <a:ea typeface="Georgia"/>
              <a:cs typeface="Georgia"/>
              <a:sym typeface="Georgia"/>
            </a:endParaRPr>
          </a:p>
          <a:p>
            <a:pPr indent="0" lvl="0" marL="0" rtl="0" algn="l">
              <a:spcBef>
                <a:spcPts val="1200"/>
              </a:spcBef>
              <a:spcAft>
                <a:spcPts val="0"/>
              </a:spcAft>
              <a:buNone/>
            </a:pPr>
            <a:r>
              <a:rPr b="1" lang="en" sz="1400">
                <a:latin typeface="Georgia"/>
                <a:ea typeface="Georgia"/>
                <a:cs typeface="Georgia"/>
                <a:sym typeface="Georgia"/>
              </a:rPr>
              <a:t>• Larger the lift ratio, the more significant the association.</a:t>
            </a:r>
            <a:endParaRPr b="1" sz="1400">
              <a:latin typeface="Georgia"/>
              <a:ea typeface="Georgia"/>
              <a:cs typeface="Georgia"/>
              <a:sym typeface="Georgia"/>
            </a:endParaRPr>
          </a:p>
          <a:p>
            <a:pPr indent="0" lvl="0" marL="0" rtl="0" algn="just">
              <a:lnSpc>
                <a:spcPct val="100000"/>
              </a:lnSpc>
              <a:spcBef>
                <a:spcPts val="1200"/>
              </a:spcBef>
              <a:spcAft>
                <a:spcPts val="0"/>
              </a:spcAft>
              <a:buNone/>
            </a:pPr>
            <a:r>
              <a:rPr b="1" lang="en" sz="1400">
                <a:solidFill>
                  <a:srgbClr val="111111"/>
                </a:solidFill>
                <a:latin typeface="Georgia"/>
                <a:ea typeface="Georgia"/>
                <a:cs typeface="Georgia"/>
                <a:sym typeface="Georgia"/>
              </a:rPr>
              <a:t>Used Apriori an association Rule-based algorithm and generated</a:t>
            </a:r>
            <a:endParaRPr b="1" sz="1400">
              <a:solidFill>
                <a:srgbClr val="111111"/>
              </a:solidFill>
              <a:latin typeface="Georgia"/>
              <a:ea typeface="Georgia"/>
              <a:cs typeface="Georgia"/>
              <a:sym typeface="Georgia"/>
            </a:endParaRPr>
          </a:p>
          <a:p>
            <a:pPr indent="0" lvl="0" marL="0" rtl="0" algn="just">
              <a:lnSpc>
                <a:spcPct val="100000"/>
              </a:lnSpc>
              <a:spcBef>
                <a:spcPts val="0"/>
              </a:spcBef>
              <a:spcAft>
                <a:spcPts val="0"/>
              </a:spcAft>
              <a:buClr>
                <a:schemeClr val="dk1"/>
              </a:buClr>
              <a:buSzPts val="1100"/>
              <a:buFont typeface="Arial"/>
              <a:buNone/>
            </a:pPr>
            <a:r>
              <a:t/>
            </a:r>
            <a:endParaRPr b="1" sz="1400">
              <a:solidFill>
                <a:srgbClr val="111111"/>
              </a:solidFill>
              <a:latin typeface="Georgia"/>
              <a:ea typeface="Georgia"/>
              <a:cs typeface="Georgia"/>
              <a:sym typeface="Georgia"/>
            </a:endParaRPr>
          </a:p>
          <a:p>
            <a:pPr indent="-317500" lvl="0" marL="635000" rtl="0" algn="just">
              <a:lnSpc>
                <a:spcPct val="100000"/>
              </a:lnSpc>
              <a:spcBef>
                <a:spcPts val="0"/>
              </a:spcBef>
              <a:spcAft>
                <a:spcPts val="0"/>
              </a:spcAft>
              <a:buClr>
                <a:srgbClr val="111111"/>
              </a:buClr>
              <a:buSzPts val="1400"/>
              <a:buAutoNum type="arabicPeriod"/>
            </a:pPr>
            <a:r>
              <a:rPr b="1" lang="en" sz="1400">
                <a:solidFill>
                  <a:srgbClr val="111111"/>
                </a:solidFill>
                <a:latin typeface="Georgia"/>
                <a:ea typeface="Georgia"/>
                <a:cs typeface="Georgia"/>
                <a:sym typeface="Georgia"/>
              </a:rPr>
              <a:t>Frequent Itemset Generation: All frequent </a:t>
            </a:r>
            <a:r>
              <a:rPr b="1" lang="en" sz="1400">
                <a:solidFill>
                  <a:srgbClr val="111111"/>
                </a:solidFill>
                <a:latin typeface="Georgia"/>
                <a:ea typeface="Georgia"/>
                <a:cs typeface="Georgia"/>
                <a:sym typeface="Georgia"/>
              </a:rPr>
              <a:t>itemsets</a:t>
            </a:r>
            <a:r>
              <a:rPr b="1" lang="en" sz="1400">
                <a:solidFill>
                  <a:srgbClr val="111111"/>
                </a:solidFill>
                <a:latin typeface="Georgia"/>
                <a:ea typeface="Georgia"/>
                <a:cs typeface="Georgia"/>
                <a:sym typeface="Georgia"/>
              </a:rPr>
              <a:t> with support &gt;= predetermined min_support count.</a:t>
            </a:r>
            <a:endParaRPr b="1" sz="1400">
              <a:solidFill>
                <a:srgbClr val="111111"/>
              </a:solidFill>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111111"/>
              </a:solidFill>
              <a:latin typeface="Georgia"/>
              <a:ea typeface="Georgia"/>
              <a:cs typeface="Georgia"/>
              <a:sym typeface="Georgia"/>
            </a:endParaRPr>
          </a:p>
          <a:p>
            <a:pPr indent="-317500" lvl="0" marL="635000" rtl="0" algn="just">
              <a:lnSpc>
                <a:spcPct val="100000"/>
              </a:lnSpc>
              <a:spcBef>
                <a:spcPts val="0"/>
              </a:spcBef>
              <a:spcAft>
                <a:spcPts val="0"/>
              </a:spcAft>
              <a:buClr>
                <a:srgbClr val="111111"/>
              </a:buClr>
              <a:buSzPts val="1400"/>
              <a:buAutoNum type="arabicPeriod"/>
            </a:pPr>
            <a:r>
              <a:rPr b="1" lang="en" sz="1400">
                <a:solidFill>
                  <a:srgbClr val="111111"/>
                </a:solidFill>
                <a:latin typeface="Georgia"/>
                <a:ea typeface="Georgia"/>
                <a:cs typeface="Georgia"/>
                <a:sym typeface="Georgia"/>
              </a:rPr>
              <a:t>Rule Generation: Listed all Association Rules from frequent </a:t>
            </a:r>
            <a:r>
              <a:rPr b="1" lang="en" sz="1400">
                <a:solidFill>
                  <a:srgbClr val="111111"/>
                </a:solidFill>
                <a:latin typeface="Georgia"/>
                <a:ea typeface="Georgia"/>
                <a:cs typeface="Georgia"/>
                <a:sym typeface="Georgia"/>
              </a:rPr>
              <a:t>itemsets</a:t>
            </a:r>
            <a:r>
              <a:rPr b="1" lang="en" sz="1400">
                <a:solidFill>
                  <a:srgbClr val="111111"/>
                </a:solidFill>
                <a:latin typeface="Georgia"/>
                <a:ea typeface="Georgia"/>
                <a:cs typeface="Georgia"/>
                <a:sym typeface="Georgia"/>
              </a:rPr>
              <a:t>. Calculated support and Confidence for all rules. Pruned the rules that fail min_support and min_confidence thresholds.</a:t>
            </a:r>
            <a:endParaRPr b="1" sz="1400">
              <a:solidFill>
                <a:srgbClr val="111111"/>
              </a:solidFill>
              <a:latin typeface="Georgia"/>
              <a:ea typeface="Georgia"/>
              <a:cs typeface="Georgia"/>
              <a:sym typeface="Georgia"/>
            </a:endParaRPr>
          </a:p>
          <a:p>
            <a:pPr indent="0" lvl="0" marL="0" rtl="0" algn="l">
              <a:spcBef>
                <a:spcPts val="0"/>
              </a:spcBef>
              <a:spcAft>
                <a:spcPts val="1200"/>
              </a:spcAft>
              <a:buNone/>
            </a:pPr>
            <a:r>
              <a:t/>
            </a:r>
            <a:endParaRPr b="1" sz="14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Recommendations</a:t>
            </a:r>
            <a:endParaRPr b="1">
              <a:latin typeface="Georgia"/>
              <a:ea typeface="Georgia"/>
              <a:cs typeface="Georgia"/>
              <a:sym typeface="Georgia"/>
            </a:endParaRPr>
          </a:p>
        </p:txBody>
      </p:sp>
      <p:sp>
        <p:nvSpPr>
          <p:cNvPr id="172" name="Google Shape;172;p30"/>
          <p:cNvSpPr txBox="1"/>
          <p:nvPr>
            <p:ph idx="1" type="body"/>
          </p:nvPr>
        </p:nvSpPr>
        <p:spPr>
          <a:xfrm>
            <a:off x="311700" y="1152475"/>
            <a:ext cx="3540300" cy="3416400"/>
          </a:xfrm>
          <a:prstGeom prst="rect">
            <a:avLst/>
          </a:prstGeom>
        </p:spPr>
        <p:txBody>
          <a:bodyPr anchorCtr="0" anchor="t" bIns="91425" lIns="91425" spcFirstLastPara="1" rIns="91425" wrap="square" tIns="91425">
            <a:normAutofit/>
          </a:bodyPr>
          <a:lstStyle/>
          <a:p>
            <a:pPr indent="0" lvl="0" marL="0" rtl="0" algn="just">
              <a:lnSpc>
                <a:spcPct val="100000"/>
              </a:lnSpc>
              <a:spcBef>
                <a:spcPts val="1100"/>
              </a:spcBef>
              <a:spcAft>
                <a:spcPts val="0"/>
              </a:spcAft>
              <a:buNone/>
            </a:pPr>
            <a:r>
              <a:rPr b="1" lang="en" sz="1400">
                <a:solidFill>
                  <a:srgbClr val="111111"/>
                </a:solidFill>
                <a:highlight>
                  <a:srgbClr val="FFFFFF"/>
                </a:highlight>
                <a:latin typeface="Georgia"/>
                <a:ea typeface="Georgia"/>
                <a:cs typeface="Georgia"/>
                <a:sym typeface="Georgia"/>
              </a:rPr>
              <a:t>The generated rules are as shown:</a:t>
            </a:r>
            <a:endParaRPr b="1" sz="1400">
              <a:solidFill>
                <a:srgbClr val="111111"/>
              </a:solidFill>
              <a:highlight>
                <a:srgbClr val="FFFFFF"/>
              </a:highlight>
              <a:latin typeface="Georgia"/>
              <a:ea typeface="Georgia"/>
              <a:cs typeface="Georgia"/>
              <a:sym typeface="Georgia"/>
            </a:endParaRPr>
          </a:p>
          <a:p>
            <a:pPr indent="0" lvl="0" marL="0" rtl="0" algn="just">
              <a:lnSpc>
                <a:spcPct val="100000"/>
              </a:lnSpc>
              <a:spcBef>
                <a:spcPts val="1100"/>
              </a:spcBef>
              <a:spcAft>
                <a:spcPts val="0"/>
              </a:spcAft>
              <a:buNone/>
            </a:pPr>
            <a:r>
              <a:t/>
            </a:r>
            <a:endParaRPr b="1" sz="1400">
              <a:solidFill>
                <a:srgbClr val="111111"/>
              </a:solidFill>
              <a:highlight>
                <a:srgbClr val="FFFFFF"/>
              </a:highlight>
              <a:latin typeface="Georgia"/>
              <a:ea typeface="Georgia"/>
              <a:cs typeface="Georgia"/>
              <a:sym typeface="Georgia"/>
            </a:endParaRPr>
          </a:p>
          <a:p>
            <a:pPr indent="0" lvl="0" marL="0" rtl="0" algn="just">
              <a:lnSpc>
                <a:spcPct val="100000"/>
              </a:lnSpc>
              <a:spcBef>
                <a:spcPts val="1100"/>
              </a:spcBef>
              <a:spcAft>
                <a:spcPts val="0"/>
              </a:spcAft>
              <a:buNone/>
            </a:pPr>
            <a:r>
              <a:t/>
            </a:r>
            <a:endParaRPr b="1" sz="1400">
              <a:solidFill>
                <a:srgbClr val="111111"/>
              </a:solidFill>
              <a:highlight>
                <a:srgbClr val="FFFFFF"/>
              </a:highlight>
              <a:latin typeface="Georgia"/>
              <a:ea typeface="Georgia"/>
              <a:cs typeface="Georgia"/>
              <a:sym typeface="Georgia"/>
            </a:endParaRPr>
          </a:p>
          <a:p>
            <a:pPr indent="0" lvl="0" marL="0" rtl="0" algn="just">
              <a:lnSpc>
                <a:spcPct val="100000"/>
              </a:lnSpc>
              <a:spcBef>
                <a:spcPts val="1100"/>
              </a:spcBef>
              <a:spcAft>
                <a:spcPts val="0"/>
              </a:spcAft>
              <a:buNone/>
            </a:pPr>
            <a:r>
              <a:rPr b="1" lang="en" sz="1400">
                <a:solidFill>
                  <a:srgbClr val="111111"/>
                </a:solidFill>
                <a:highlight>
                  <a:srgbClr val="FFFFFF"/>
                </a:highlight>
                <a:latin typeface="Georgia"/>
                <a:ea typeface="Georgia"/>
                <a:cs typeface="Georgia"/>
                <a:sym typeface="Georgia"/>
              </a:rPr>
              <a:t>Based on these rules we can see how much opportunity there is to use the popularity of one product to drive sales of another.</a:t>
            </a:r>
            <a:endParaRPr b="1" sz="1400">
              <a:solidFill>
                <a:srgbClr val="111111"/>
              </a:solidFill>
              <a:highlight>
                <a:srgbClr val="FFFFFF"/>
              </a:highlight>
              <a:latin typeface="Georgia"/>
              <a:ea typeface="Georgia"/>
              <a:cs typeface="Georgia"/>
              <a:sym typeface="Georgia"/>
            </a:endParaRPr>
          </a:p>
          <a:p>
            <a:pPr indent="0" lvl="0" marL="0" rtl="0" algn="just">
              <a:lnSpc>
                <a:spcPct val="100000"/>
              </a:lnSpc>
              <a:spcBef>
                <a:spcPts val="1100"/>
              </a:spcBef>
              <a:spcAft>
                <a:spcPts val="0"/>
              </a:spcAft>
              <a:buClr>
                <a:schemeClr val="dk1"/>
              </a:buClr>
              <a:buSzPts val="1100"/>
              <a:buFont typeface="Arial"/>
              <a:buNone/>
            </a:pPr>
            <a:r>
              <a:t/>
            </a:r>
            <a:endParaRPr b="1" sz="1400">
              <a:solidFill>
                <a:srgbClr val="111111"/>
              </a:solidFill>
              <a:highlight>
                <a:srgbClr val="FFFFFF"/>
              </a:highlight>
              <a:latin typeface="Georgia"/>
              <a:ea typeface="Georgia"/>
              <a:cs typeface="Georgia"/>
              <a:sym typeface="Georgia"/>
            </a:endParaRPr>
          </a:p>
        </p:txBody>
      </p:sp>
      <p:pic>
        <p:nvPicPr>
          <p:cNvPr id="173" name="Google Shape;173;p30"/>
          <p:cNvPicPr preferRelativeResize="0"/>
          <p:nvPr/>
        </p:nvPicPr>
        <p:blipFill>
          <a:blip r:embed="rId3">
            <a:alphaModFix/>
          </a:blip>
          <a:stretch>
            <a:fillRect/>
          </a:stretch>
        </p:blipFill>
        <p:spPr>
          <a:xfrm>
            <a:off x="4282475" y="1335925"/>
            <a:ext cx="4274824" cy="216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1940075" y="3501675"/>
            <a:ext cx="5177400" cy="1509900"/>
          </a:xfrm>
          <a:prstGeom prst="rect">
            <a:avLst/>
          </a:prstGeom>
        </p:spPr>
        <p:txBody>
          <a:bodyPr anchorCtr="0" anchor="t" bIns="91425" lIns="91425" spcFirstLastPara="1" rIns="91425" wrap="square" tIns="91425">
            <a:normAutofit fontScale="62500" lnSpcReduction="20000"/>
          </a:bodyPr>
          <a:lstStyle/>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b="1" sz="1300">
              <a:solidFill>
                <a:srgbClr val="292929"/>
              </a:solidFill>
              <a:latin typeface="Georgia"/>
              <a:ea typeface="Georgia"/>
              <a:cs typeface="Georgia"/>
              <a:sym typeface="Georgia"/>
            </a:endParaRPr>
          </a:p>
          <a:p>
            <a:pPr indent="0" lvl="0" marL="0" rtl="0" algn="just">
              <a:lnSpc>
                <a:spcPct val="100000"/>
              </a:lnSpc>
              <a:spcBef>
                <a:spcPts val="0"/>
              </a:spcBef>
              <a:spcAft>
                <a:spcPts val="0"/>
              </a:spcAft>
              <a:buClr>
                <a:schemeClr val="dk1"/>
              </a:buClr>
              <a:buSzPct val="84615"/>
              <a:buFont typeface="Arial"/>
              <a:buNone/>
            </a:pPr>
            <a:r>
              <a:rPr b="1" lang="en" sz="1300">
                <a:solidFill>
                  <a:srgbClr val="292929"/>
                </a:solidFill>
                <a:latin typeface="Georgia"/>
                <a:ea typeface="Georgia"/>
                <a:cs typeface="Georgia"/>
                <a:sym typeface="Georgia"/>
              </a:rPr>
              <a:t>		</a:t>
            </a:r>
            <a:r>
              <a:rPr b="1" i="1" lang="en" sz="2850">
                <a:solidFill>
                  <a:srgbClr val="292929"/>
                </a:solidFill>
                <a:latin typeface="Georgia"/>
                <a:ea typeface="Georgia"/>
                <a:cs typeface="Georgia"/>
                <a:sym typeface="Georgia"/>
              </a:rPr>
              <a:t>	</a:t>
            </a:r>
            <a:r>
              <a:rPr b="1" i="1" lang="en" sz="2850">
                <a:latin typeface="Georgia"/>
                <a:ea typeface="Georgia"/>
                <a:cs typeface="Georgia"/>
                <a:sym typeface="Georgia"/>
              </a:rPr>
              <a:t>Thank you</a:t>
            </a:r>
            <a:endParaRPr b="1" i="1" sz="2850">
              <a:latin typeface="Georgia"/>
              <a:ea typeface="Georgia"/>
              <a:cs typeface="Georgia"/>
              <a:sym typeface="Georgia"/>
            </a:endParaRPr>
          </a:p>
          <a:p>
            <a:pPr indent="0" lvl="0" marL="0" rtl="0" algn="just">
              <a:lnSpc>
                <a:spcPct val="100000"/>
              </a:lnSpc>
              <a:spcBef>
                <a:spcPts val="1400"/>
              </a:spcBef>
              <a:spcAft>
                <a:spcPts val="0"/>
              </a:spcAft>
              <a:buClr>
                <a:schemeClr val="dk1"/>
              </a:buClr>
              <a:buSzPct val="91666"/>
              <a:buFont typeface="Arial"/>
              <a:buNone/>
            </a:pPr>
            <a:r>
              <a:t/>
            </a:r>
            <a:endParaRPr sz="12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179" name="Google Shape;179;p31"/>
          <p:cNvPicPr preferRelativeResize="0"/>
          <p:nvPr/>
        </p:nvPicPr>
        <p:blipFill>
          <a:blip r:embed="rId3">
            <a:alphaModFix/>
          </a:blip>
          <a:stretch>
            <a:fillRect/>
          </a:stretch>
        </p:blipFill>
        <p:spPr>
          <a:xfrm>
            <a:off x="979450" y="152400"/>
            <a:ext cx="6706926" cy="341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Problem Statement</a:t>
            </a:r>
            <a:endParaRPr b="1">
              <a:latin typeface="Georgia"/>
              <a:ea typeface="Georgia"/>
              <a:cs typeface="Georgia"/>
              <a:sym typeface="Georgia"/>
            </a:endParaRPr>
          </a:p>
        </p:txBody>
      </p:sp>
      <p:sp>
        <p:nvSpPr>
          <p:cNvPr id="62" name="Google Shape;62;p14"/>
          <p:cNvSpPr txBox="1"/>
          <p:nvPr>
            <p:ph idx="1" type="body"/>
          </p:nvPr>
        </p:nvSpPr>
        <p:spPr>
          <a:xfrm>
            <a:off x="311700" y="1152475"/>
            <a:ext cx="8520600" cy="3651300"/>
          </a:xfrm>
          <a:prstGeom prst="rect">
            <a:avLst/>
          </a:prstGeom>
        </p:spPr>
        <p:txBody>
          <a:bodyPr anchorCtr="0" anchor="t" bIns="91425" lIns="91425" spcFirstLastPara="1" rIns="91425" wrap="square" tIns="91425">
            <a:normAutofit/>
          </a:bodyPr>
          <a:lstStyle/>
          <a:p>
            <a:pPr indent="0" lvl="0" marL="0" marR="279400" rtl="0" algn="just">
              <a:lnSpc>
                <a:spcPct val="100000"/>
              </a:lnSpc>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0" lvl="0" marL="0" marR="27940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Customer Segmentation is the strategy that is used to find discrete customer groups that share similar characteristics. </a:t>
            </a:r>
            <a:r>
              <a:rPr b="1" lang="en" sz="1400">
                <a:solidFill>
                  <a:srgbClr val="292929"/>
                </a:solidFill>
                <a:latin typeface="Georgia"/>
                <a:ea typeface="Georgia"/>
                <a:cs typeface="Georgia"/>
                <a:sym typeface="Georgia"/>
              </a:rPr>
              <a:t>The idea behind customer segmentation is to split the user-base into smaller groups that can be targeted with specialized content and offers.</a:t>
            </a:r>
            <a:endParaRPr b="1" sz="1400">
              <a:solidFill>
                <a:srgbClr val="292929"/>
              </a:solidFill>
              <a:latin typeface="Georgia"/>
              <a:ea typeface="Georgia"/>
              <a:cs typeface="Georgia"/>
              <a:sym typeface="Georgia"/>
            </a:endParaRPr>
          </a:p>
          <a:p>
            <a:pPr indent="0" lvl="0" marL="0" rtl="0" algn="l">
              <a:spcBef>
                <a:spcPts val="0"/>
              </a:spcBef>
              <a:spcAft>
                <a:spcPts val="1200"/>
              </a:spcAft>
              <a:buNone/>
            </a:pPr>
            <a:r>
              <a:t/>
            </a:r>
            <a:endParaRPr/>
          </a:p>
        </p:txBody>
      </p:sp>
      <p:pic>
        <p:nvPicPr>
          <p:cNvPr id="63" name="Google Shape;63;p14"/>
          <p:cNvPicPr preferRelativeResize="0"/>
          <p:nvPr/>
        </p:nvPicPr>
        <p:blipFill>
          <a:blip r:embed="rId3">
            <a:alphaModFix/>
          </a:blip>
          <a:stretch>
            <a:fillRect/>
          </a:stretch>
        </p:blipFill>
        <p:spPr>
          <a:xfrm>
            <a:off x="6570925" y="2599525"/>
            <a:ext cx="2296437" cy="1952877"/>
          </a:xfrm>
          <a:prstGeom prst="rect">
            <a:avLst/>
          </a:prstGeom>
          <a:noFill/>
          <a:ln>
            <a:noFill/>
          </a:ln>
        </p:spPr>
      </p:pic>
      <p:sp>
        <p:nvSpPr>
          <p:cNvPr id="64" name="Google Shape;64;p14"/>
          <p:cNvSpPr txBox="1"/>
          <p:nvPr/>
        </p:nvSpPr>
        <p:spPr>
          <a:xfrm>
            <a:off x="475825" y="2447125"/>
            <a:ext cx="6095100" cy="2956800"/>
          </a:xfrm>
          <a:prstGeom prst="rect">
            <a:avLst/>
          </a:prstGeom>
          <a:noFill/>
          <a:ln>
            <a:noFill/>
          </a:ln>
        </p:spPr>
        <p:txBody>
          <a:bodyPr anchorCtr="0" anchor="t" bIns="91425" lIns="91425" spcFirstLastPara="1" rIns="91425" wrap="square" tIns="91425">
            <a:spAutoFit/>
          </a:bodyPr>
          <a:lstStyle/>
          <a:p>
            <a:pPr indent="-317500" lvl="0" marL="457200" marR="279400" rtl="0" algn="just">
              <a:spcBef>
                <a:spcPts val="240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How can the data be preprocessed in order to correctly segment users into groups of similar people?</a:t>
            </a:r>
            <a:endParaRPr b="1">
              <a:solidFill>
                <a:srgbClr val="292929"/>
              </a:solidFill>
              <a:latin typeface="Georgia"/>
              <a:ea typeface="Georgia"/>
              <a:cs typeface="Georgia"/>
              <a:sym typeface="Georgia"/>
            </a:endParaRPr>
          </a:p>
          <a:p>
            <a:pPr indent="0" lvl="0" marL="0" marR="279400" rtl="0" algn="just">
              <a:spcBef>
                <a:spcPts val="0"/>
              </a:spcBef>
              <a:spcAft>
                <a:spcPts val="0"/>
              </a:spcAft>
              <a:buNone/>
            </a:pPr>
            <a:r>
              <a:t/>
            </a:r>
            <a:endParaRPr b="1">
              <a:solidFill>
                <a:srgbClr val="292929"/>
              </a:solidFill>
              <a:latin typeface="Georgia"/>
              <a:ea typeface="Georgia"/>
              <a:cs typeface="Georgia"/>
              <a:sym typeface="Georgia"/>
            </a:endParaRPr>
          </a:p>
          <a:p>
            <a:pPr indent="-317500" lvl="0" marL="457200" marR="279400" rtl="0" algn="just">
              <a:spcBef>
                <a:spcPts val="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What is a reasonable cluster size?</a:t>
            </a:r>
            <a:endParaRPr b="1">
              <a:solidFill>
                <a:srgbClr val="292929"/>
              </a:solidFill>
              <a:latin typeface="Georgia"/>
              <a:ea typeface="Georgia"/>
              <a:cs typeface="Georgia"/>
              <a:sym typeface="Georgia"/>
            </a:endParaRPr>
          </a:p>
          <a:p>
            <a:pPr indent="0" lvl="0" marL="457200" marR="279400" rtl="0" algn="just">
              <a:spcBef>
                <a:spcPts val="0"/>
              </a:spcBef>
              <a:spcAft>
                <a:spcPts val="0"/>
              </a:spcAft>
              <a:buNone/>
            </a:pPr>
            <a:r>
              <a:t/>
            </a:r>
            <a:endParaRPr b="1">
              <a:solidFill>
                <a:srgbClr val="292929"/>
              </a:solidFill>
              <a:latin typeface="Georgia"/>
              <a:ea typeface="Georgia"/>
              <a:cs typeface="Georgia"/>
              <a:sym typeface="Georgia"/>
            </a:endParaRPr>
          </a:p>
          <a:p>
            <a:pPr indent="-317500" lvl="0" marL="457200" marR="279400" rtl="0" algn="just">
              <a:spcBef>
                <a:spcPts val="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What insights can we get from these cluster segments?</a:t>
            </a:r>
            <a:endParaRPr b="1">
              <a:solidFill>
                <a:srgbClr val="292929"/>
              </a:solidFill>
              <a:latin typeface="Georgia"/>
              <a:ea typeface="Georgia"/>
              <a:cs typeface="Georgia"/>
              <a:sym typeface="Georgia"/>
            </a:endParaRPr>
          </a:p>
          <a:p>
            <a:pPr indent="0" lvl="0" marL="457200" marR="279400" rtl="0" algn="just">
              <a:spcBef>
                <a:spcPts val="0"/>
              </a:spcBef>
              <a:spcAft>
                <a:spcPts val="0"/>
              </a:spcAft>
              <a:buNone/>
            </a:pPr>
            <a:r>
              <a:t/>
            </a:r>
            <a:endParaRPr b="1">
              <a:solidFill>
                <a:srgbClr val="292929"/>
              </a:solidFill>
              <a:latin typeface="Georgia"/>
              <a:ea typeface="Georgia"/>
              <a:cs typeface="Georgia"/>
              <a:sym typeface="Georgia"/>
            </a:endParaRPr>
          </a:p>
          <a:p>
            <a:pPr indent="-317500" lvl="0" marL="457200" marR="279400" rtl="0" algn="just">
              <a:spcBef>
                <a:spcPts val="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How can the created clusters be used in the application to target users with specialized content e.g. item recommendations? </a:t>
            </a:r>
            <a:endParaRPr b="1">
              <a:solidFill>
                <a:srgbClr val="292929"/>
              </a:solidFill>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b="1">
              <a:solidFill>
                <a:schemeClr val="dk2"/>
              </a:solidFill>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71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latin typeface="Georgia"/>
                <a:ea typeface="Georgia"/>
                <a:cs typeface="Georgia"/>
                <a:sym typeface="Georgia"/>
              </a:rPr>
              <a:t>Data Used</a:t>
            </a:r>
            <a:endParaRPr b="1" sz="2500">
              <a:latin typeface="Georgia"/>
              <a:ea typeface="Georgia"/>
              <a:cs typeface="Georgia"/>
              <a:sym typeface="Georgia"/>
            </a:endParaRPr>
          </a:p>
        </p:txBody>
      </p:sp>
      <p:sp>
        <p:nvSpPr>
          <p:cNvPr id="70" name="Google Shape;70;p15"/>
          <p:cNvSpPr txBox="1"/>
          <p:nvPr/>
        </p:nvSpPr>
        <p:spPr>
          <a:xfrm>
            <a:off x="441825" y="1223575"/>
            <a:ext cx="5947800" cy="2857800"/>
          </a:xfrm>
          <a:prstGeom prst="rect">
            <a:avLst/>
          </a:prstGeom>
          <a:noFill/>
          <a:ln>
            <a:noFill/>
          </a:ln>
        </p:spPr>
        <p:txBody>
          <a:bodyPr anchorCtr="0" anchor="t" bIns="91425" lIns="91425" spcFirstLastPara="1" rIns="91425" wrap="square" tIns="91425">
            <a:spAutoFit/>
          </a:bodyPr>
          <a:lstStyle/>
          <a:p>
            <a:pPr indent="0" lvl="0" marL="0" rtl="0" algn="just">
              <a:spcBef>
                <a:spcPts val="1400"/>
              </a:spcBef>
              <a:spcAft>
                <a:spcPts val="0"/>
              </a:spcAft>
              <a:buNone/>
            </a:pPr>
            <a:r>
              <a:t/>
            </a:r>
            <a:endParaRPr sz="800">
              <a:solidFill>
                <a:srgbClr val="292929"/>
              </a:solidFill>
              <a:latin typeface="Georgia"/>
              <a:ea typeface="Georgia"/>
              <a:cs typeface="Georgia"/>
              <a:sym typeface="Georgia"/>
            </a:endParaRPr>
          </a:p>
          <a:p>
            <a:pPr indent="-317500" lvl="0" marL="457200" rtl="0" algn="just">
              <a:spcBef>
                <a:spcPts val="140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The data used is a public dataset from the UCI Machine Learning Repository on transactions occurring between 01/12/2010 and 09/12/2011 for a UK-based and registered non-store online retail. </a:t>
            </a:r>
            <a:endParaRPr b="1">
              <a:solidFill>
                <a:srgbClr val="292929"/>
              </a:solidFill>
              <a:latin typeface="Georgia"/>
              <a:ea typeface="Georgia"/>
              <a:cs typeface="Georgia"/>
              <a:sym typeface="Georgia"/>
            </a:endParaRPr>
          </a:p>
          <a:p>
            <a:pPr indent="0" lvl="0" marL="457200" rtl="0" algn="just">
              <a:spcBef>
                <a:spcPts val="0"/>
              </a:spcBef>
              <a:spcAft>
                <a:spcPts val="0"/>
              </a:spcAft>
              <a:buNone/>
            </a:pPr>
            <a:r>
              <a:t/>
            </a:r>
            <a:endParaRPr b="1">
              <a:solidFill>
                <a:srgbClr val="292929"/>
              </a:solidFill>
              <a:latin typeface="Georgia"/>
              <a:ea typeface="Georgia"/>
              <a:cs typeface="Georgia"/>
              <a:sym typeface="Georgia"/>
            </a:endParaRPr>
          </a:p>
          <a:p>
            <a:pPr indent="-317500" lvl="0" marL="457200" rtl="0" algn="just">
              <a:spcBef>
                <a:spcPts val="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The company mainly sells unique all-occasion gifts. Many customers of the company are wholesalers.</a:t>
            </a:r>
            <a:endParaRPr b="1">
              <a:solidFill>
                <a:srgbClr val="292929"/>
              </a:solidFill>
              <a:latin typeface="Georgia"/>
              <a:ea typeface="Georgia"/>
              <a:cs typeface="Georgia"/>
              <a:sym typeface="Georgia"/>
            </a:endParaRPr>
          </a:p>
          <a:p>
            <a:pPr indent="0" lvl="0" marL="457200" rtl="0" algn="just">
              <a:spcBef>
                <a:spcPts val="0"/>
              </a:spcBef>
              <a:spcAft>
                <a:spcPts val="0"/>
              </a:spcAft>
              <a:buNone/>
            </a:pPr>
            <a:r>
              <a:t/>
            </a:r>
            <a:endParaRPr b="1">
              <a:solidFill>
                <a:srgbClr val="292929"/>
              </a:solidFill>
              <a:latin typeface="Georgia"/>
              <a:ea typeface="Georgia"/>
              <a:cs typeface="Georgia"/>
              <a:sym typeface="Georgia"/>
            </a:endParaRPr>
          </a:p>
          <a:p>
            <a:pPr indent="-317500" lvl="0" marL="457200" rtl="0" algn="just">
              <a:spcBef>
                <a:spcPts val="0"/>
              </a:spcBef>
              <a:spcAft>
                <a:spcPts val="0"/>
              </a:spcAft>
              <a:buClr>
                <a:srgbClr val="292929"/>
              </a:buClr>
              <a:buSzPts val="1400"/>
              <a:buFont typeface="Georgia"/>
              <a:buChar char="●"/>
            </a:pPr>
            <a:r>
              <a:rPr b="1" lang="en">
                <a:solidFill>
                  <a:srgbClr val="292929"/>
                </a:solidFill>
                <a:latin typeface="Georgia"/>
                <a:ea typeface="Georgia"/>
                <a:cs typeface="Georgia"/>
                <a:sym typeface="Georgia"/>
              </a:rPr>
              <a:t>The dataset contains one million unique transactions and has 8 attributes.</a:t>
            </a:r>
            <a:endParaRPr b="1">
              <a:solidFill>
                <a:srgbClr val="292929"/>
              </a:solidFill>
              <a:latin typeface="Georgia"/>
              <a:ea typeface="Georgia"/>
              <a:cs typeface="Georgia"/>
              <a:sym typeface="Georgia"/>
            </a:endParaRPr>
          </a:p>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6465825" y="1322525"/>
            <a:ext cx="2449576" cy="272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Data Trends</a:t>
            </a:r>
            <a:endParaRPr b="1">
              <a:latin typeface="Georgia"/>
              <a:ea typeface="Georgia"/>
              <a:cs typeface="Georgia"/>
              <a:sym typeface="Georgi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10000"/>
          </a:bodyPr>
          <a:lstStyle/>
          <a:p>
            <a:pPr indent="0" lvl="0" marL="0" rtl="0" algn="l">
              <a:lnSpc>
                <a:spcPct val="100000"/>
              </a:lnSpc>
              <a:spcBef>
                <a:spcPts val="1000"/>
              </a:spcBef>
              <a:spcAft>
                <a:spcPts val="0"/>
              </a:spcAft>
              <a:buNone/>
            </a:pPr>
            <a:r>
              <a:rPr b="1" lang="en" sz="4000">
                <a:solidFill>
                  <a:srgbClr val="292929"/>
                </a:solidFill>
                <a:latin typeface="Georgia"/>
                <a:ea typeface="Georgia"/>
                <a:cs typeface="Georgia"/>
                <a:sym typeface="Georgia"/>
              </a:rPr>
              <a:t>Contribution of top 10 customers to revenue and total orders</a:t>
            </a:r>
            <a:endParaRPr b="1" sz="40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spcBef>
                <a:spcPts val="120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rPr b="1" lang="en" sz="4000">
                <a:solidFill>
                  <a:schemeClr val="dk1"/>
                </a:solidFill>
                <a:highlight>
                  <a:srgbClr val="FFFFFF"/>
                </a:highlight>
                <a:latin typeface="Georgia"/>
                <a:ea typeface="Georgia"/>
                <a:cs typeface="Georgia"/>
                <a:sym typeface="Georgia"/>
              </a:rPr>
              <a:t>Top 10 customers contribute approximately to 18% of revenue and 9.0% of orders .</a:t>
            </a:r>
            <a:endParaRPr b="1" sz="40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lnSpc>
                <a:spcPct val="100000"/>
              </a:lnSpc>
              <a:spcBef>
                <a:spcPts val="1200"/>
              </a:spcBef>
              <a:spcAft>
                <a:spcPts val="0"/>
              </a:spcAft>
              <a:buClr>
                <a:schemeClr val="dk1"/>
              </a:buClr>
              <a:buSzPct val="91666"/>
              <a:buFont typeface="Arial"/>
              <a:buNone/>
            </a:pPr>
            <a:r>
              <a:t/>
            </a:r>
            <a:endParaRPr sz="1200">
              <a:solidFill>
                <a:srgbClr val="292929"/>
              </a:solidFill>
              <a:latin typeface="Georgia"/>
              <a:ea typeface="Georgia"/>
              <a:cs typeface="Georgia"/>
              <a:sym typeface="Georgia"/>
            </a:endParaRPr>
          </a:p>
        </p:txBody>
      </p:sp>
      <p:pic>
        <p:nvPicPr>
          <p:cNvPr id="78" name="Google Shape;78;p16"/>
          <p:cNvPicPr preferRelativeResize="0"/>
          <p:nvPr/>
        </p:nvPicPr>
        <p:blipFill>
          <a:blip r:embed="rId3">
            <a:alphaModFix/>
          </a:blip>
          <a:stretch>
            <a:fillRect/>
          </a:stretch>
        </p:blipFill>
        <p:spPr>
          <a:xfrm>
            <a:off x="836175" y="1725150"/>
            <a:ext cx="5943600" cy="186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Data Trends</a:t>
            </a:r>
            <a:endParaRPr b="1">
              <a:latin typeface="Georgia"/>
              <a:ea typeface="Georgia"/>
              <a:cs typeface="Georgia"/>
              <a:sym typeface="Georgia"/>
            </a:endParaRPr>
          </a:p>
        </p:txBody>
      </p:sp>
      <p:sp>
        <p:nvSpPr>
          <p:cNvPr id="84" name="Google Shape;84;p17"/>
          <p:cNvSpPr txBox="1"/>
          <p:nvPr>
            <p:ph idx="1" type="body"/>
          </p:nvPr>
        </p:nvSpPr>
        <p:spPr>
          <a:xfrm>
            <a:off x="311700" y="1152475"/>
            <a:ext cx="8520600" cy="37305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1000"/>
              </a:spcBef>
              <a:spcAft>
                <a:spcPts val="0"/>
              </a:spcAft>
              <a:buNone/>
            </a:pPr>
            <a:r>
              <a:rPr b="1" lang="en" sz="1400">
                <a:solidFill>
                  <a:srgbClr val="292929"/>
                </a:solidFill>
                <a:latin typeface="Georgia"/>
                <a:ea typeface="Georgia"/>
                <a:cs typeface="Georgia"/>
                <a:sym typeface="Georgia"/>
              </a:rPr>
              <a:t>Top 10 products and what is their contribution to revenue and total orders</a:t>
            </a:r>
            <a:endParaRPr b="1" sz="14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b="1"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a:p>
            <a:pPr indent="0" lvl="0" marL="0" rtl="0" algn="just">
              <a:lnSpc>
                <a:spcPct val="100000"/>
              </a:lnSpc>
              <a:spcBef>
                <a:spcPts val="0"/>
              </a:spcBef>
              <a:spcAft>
                <a:spcPts val="0"/>
              </a:spcAft>
              <a:buNone/>
            </a:pPr>
            <a:r>
              <a:t/>
            </a:r>
            <a:endParaRPr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t/>
            </a:r>
            <a:endParaRPr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Top 10 product by revenue contributes to 9.95% total revenue and 2.68% of the orders.</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 </a:t>
            </a:r>
            <a:endParaRPr b="1" sz="1400">
              <a:solidFill>
                <a:srgbClr val="292929"/>
              </a:solidFill>
              <a:highlight>
                <a:srgbClr val="FFFFFF"/>
              </a:highlight>
              <a:latin typeface="Georgia"/>
              <a:ea typeface="Georgia"/>
              <a:cs typeface="Georgia"/>
              <a:sym typeface="Georgia"/>
            </a:endParaRPr>
          </a:p>
          <a:p>
            <a:pPr indent="0" lvl="0" marL="0" rtl="0" algn="just">
              <a:lnSpc>
                <a:spcPct val="100000"/>
              </a:lnSpc>
              <a:spcBef>
                <a:spcPts val="0"/>
              </a:spcBef>
              <a:spcAft>
                <a:spcPts val="0"/>
              </a:spcAft>
              <a:buNone/>
            </a:pPr>
            <a:r>
              <a:rPr b="1" lang="en" sz="1400">
                <a:solidFill>
                  <a:srgbClr val="292929"/>
                </a:solidFill>
                <a:highlight>
                  <a:srgbClr val="FFFFFF"/>
                </a:highlight>
                <a:latin typeface="Georgia"/>
                <a:ea typeface="Georgia"/>
                <a:cs typeface="Georgia"/>
                <a:sym typeface="Georgia"/>
              </a:rPr>
              <a:t>Top 10 most sold products contribute to 7.28% of revenue and 3.53% of orders.</a:t>
            </a:r>
            <a:endParaRPr b="1" sz="1400">
              <a:solidFill>
                <a:schemeClr val="dk1"/>
              </a:solidFill>
              <a:highlight>
                <a:srgbClr val="FFFFFF"/>
              </a:highlight>
              <a:latin typeface="Georgia"/>
              <a:ea typeface="Georgia"/>
              <a:cs typeface="Georgia"/>
              <a:sym typeface="Georgia"/>
            </a:endParaRPr>
          </a:p>
          <a:p>
            <a:pPr indent="0" lvl="0" marL="0" rtl="0" algn="l">
              <a:lnSpc>
                <a:spcPct val="100000"/>
              </a:lnSpc>
              <a:spcBef>
                <a:spcPts val="1000"/>
              </a:spcBef>
              <a:spcAft>
                <a:spcPts val="0"/>
              </a:spcAft>
              <a:buNone/>
            </a:pPr>
            <a:r>
              <a:t/>
            </a:r>
            <a:endParaRPr sz="1200">
              <a:solidFill>
                <a:srgbClr val="292929"/>
              </a:solidFill>
              <a:latin typeface="Georgia"/>
              <a:ea typeface="Georgia"/>
              <a:cs typeface="Georgia"/>
              <a:sym typeface="Georgia"/>
            </a:endParaRPr>
          </a:p>
        </p:txBody>
      </p:sp>
      <p:pic>
        <p:nvPicPr>
          <p:cNvPr id="85" name="Google Shape;85;p17"/>
          <p:cNvPicPr preferRelativeResize="0"/>
          <p:nvPr/>
        </p:nvPicPr>
        <p:blipFill>
          <a:blip r:embed="rId3">
            <a:alphaModFix/>
          </a:blip>
          <a:stretch>
            <a:fillRect/>
          </a:stretch>
        </p:blipFill>
        <p:spPr>
          <a:xfrm>
            <a:off x="1016350" y="1616975"/>
            <a:ext cx="5943600" cy="224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Data Modeling</a:t>
            </a:r>
            <a:endParaRPr b="1">
              <a:latin typeface="Georgia"/>
              <a:ea typeface="Georgia"/>
              <a:cs typeface="Georgia"/>
              <a:sym typeface="Georgia"/>
            </a:endParaRPr>
          </a:p>
        </p:txBody>
      </p:sp>
      <p:sp>
        <p:nvSpPr>
          <p:cNvPr id="91" name="Google Shape;91;p18"/>
          <p:cNvSpPr txBox="1"/>
          <p:nvPr/>
        </p:nvSpPr>
        <p:spPr>
          <a:xfrm>
            <a:off x="430525" y="1059775"/>
            <a:ext cx="6820200" cy="40482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300">
              <a:solidFill>
                <a:srgbClr val="1D1D1D"/>
              </a:solidFill>
              <a:latin typeface="Georgia"/>
              <a:ea typeface="Georgia"/>
              <a:cs typeface="Georgia"/>
              <a:sym typeface="Georgia"/>
            </a:endParaRPr>
          </a:p>
          <a:p>
            <a:pPr indent="-311150" lvl="0" marL="457200" rtl="0" algn="just">
              <a:spcBef>
                <a:spcPts val="0"/>
              </a:spcBef>
              <a:spcAft>
                <a:spcPts val="0"/>
              </a:spcAft>
              <a:buClr>
                <a:srgbClr val="1D1D1D"/>
              </a:buClr>
              <a:buSzPts val="1300"/>
              <a:buFont typeface="Georgia"/>
              <a:buChar char="●"/>
            </a:pPr>
            <a:r>
              <a:rPr b="1" lang="en" sz="1300">
                <a:solidFill>
                  <a:srgbClr val="1D1D1D"/>
                </a:solidFill>
                <a:latin typeface="Georgia"/>
                <a:ea typeface="Georgia"/>
                <a:cs typeface="Georgia"/>
                <a:sym typeface="Georgia"/>
              </a:rPr>
              <a:t>In the context of customer segmentation, cluster analysis is the use of a mathematical model to discover groups of similar customers based on finding the smallest variations among customers within each group.</a:t>
            </a:r>
            <a:endParaRPr b="1" sz="1300">
              <a:solidFill>
                <a:srgbClr val="1D1D1D"/>
              </a:solidFill>
              <a:latin typeface="Georgia"/>
              <a:ea typeface="Georgia"/>
              <a:cs typeface="Georgia"/>
              <a:sym typeface="Georgia"/>
            </a:endParaRPr>
          </a:p>
          <a:p>
            <a:pPr indent="0" lvl="0" marL="457200" rtl="0" algn="just">
              <a:spcBef>
                <a:spcPts val="0"/>
              </a:spcBef>
              <a:spcAft>
                <a:spcPts val="0"/>
              </a:spcAft>
              <a:buNone/>
            </a:pPr>
            <a:r>
              <a:t/>
            </a:r>
            <a:endParaRPr b="1" i="1" sz="1300">
              <a:solidFill>
                <a:srgbClr val="1D1D1D"/>
              </a:solidFill>
              <a:latin typeface="Georgia"/>
              <a:ea typeface="Georgia"/>
              <a:cs typeface="Georgia"/>
              <a:sym typeface="Georgia"/>
            </a:endParaRPr>
          </a:p>
          <a:p>
            <a:pPr indent="-311150" lvl="0" marL="457200" rtl="0" algn="just">
              <a:spcBef>
                <a:spcPts val="0"/>
              </a:spcBef>
              <a:spcAft>
                <a:spcPts val="0"/>
              </a:spcAft>
              <a:buClr>
                <a:srgbClr val="1D1D1D"/>
              </a:buClr>
              <a:buSzPts val="1300"/>
              <a:buFont typeface="Georgia"/>
              <a:buChar char="●"/>
            </a:pPr>
            <a:r>
              <a:rPr b="1" i="1" lang="en" sz="1300">
                <a:solidFill>
                  <a:srgbClr val="1D1D1D"/>
                </a:solidFill>
                <a:latin typeface="Georgia"/>
                <a:ea typeface="Georgia"/>
                <a:cs typeface="Georgia"/>
                <a:sym typeface="Georgia"/>
              </a:rPr>
              <a:t>k-means cluster analysis </a:t>
            </a:r>
            <a:r>
              <a:rPr b="1" lang="en" sz="1300">
                <a:solidFill>
                  <a:srgbClr val="1D1D1D"/>
                </a:solidFill>
                <a:latin typeface="Georgia"/>
                <a:ea typeface="Georgia"/>
                <a:cs typeface="Georgia"/>
                <a:sym typeface="Georgia"/>
              </a:rPr>
              <a:t>is a common cluster analysis method used in customer segmentation.</a:t>
            </a:r>
            <a:endParaRPr b="1" sz="1300">
              <a:solidFill>
                <a:srgbClr val="1D1D1D"/>
              </a:solidFill>
              <a:latin typeface="Georgia"/>
              <a:ea typeface="Georgia"/>
              <a:cs typeface="Georgia"/>
              <a:sym typeface="Georgia"/>
            </a:endParaRPr>
          </a:p>
          <a:p>
            <a:pPr indent="0" lvl="0" marL="457200" rtl="0" algn="just">
              <a:spcBef>
                <a:spcPts val="0"/>
              </a:spcBef>
              <a:spcAft>
                <a:spcPts val="0"/>
              </a:spcAft>
              <a:buNone/>
            </a:pPr>
            <a:r>
              <a:t/>
            </a:r>
            <a:endParaRPr b="1" sz="1300">
              <a:solidFill>
                <a:srgbClr val="1D1D1D"/>
              </a:solidFill>
              <a:latin typeface="Georgia"/>
              <a:ea typeface="Georgia"/>
              <a:cs typeface="Georgia"/>
              <a:sym typeface="Georgia"/>
            </a:endParaRPr>
          </a:p>
          <a:p>
            <a:pPr indent="-311150" lvl="0" marL="457200" rtl="0" algn="just">
              <a:spcBef>
                <a:spcPts val="0"/>
              </a:spcBef>
              <a:spcAft>
                <a:spcPts val="0"/>
              </a:spcAft>
              <a:buClr>
                <a:srgbClr val="292929"/>
              </a:buClr>
              <a:buSzPts val="1300"/>
              <a:buFont typeface="Georgia"/>
              <a:buChar char="●"/>
            </a:pPr>
            <a:r>
              <a:rPr b="1" lang="en" sz="1300">
                <a:solidFill>
                  <a:srgbClr val="292929"/>
                </a:solidFill>
                <a:latin typeface="Georgia"/>
                <a:ea typeface="Georgia"/>
                <a:cs typeface="Georgia"/>
                <a:sym typeface="Georgia"/>
              </a:rPr>
              <a:t>Since the dataset is limited to the sales records, and does not include any other information about our customers, I used a RFM,*Recency, Frequency and Monetary Value, based model of customer value for finding customer segments.</a:t>
            </a:r>
            <a:endParaRPr b="1" sz="1300">
              <a:solidFill>
                <a:srgbClr val="292929"/>
              </a:solidFill>
              <a:latin typeface="Georgia"/>
              <a:ea typeface="Georgia"/>
              <a:cs typeface="Georgia"/>
              <a:sym typeface="Georgia"/>
            </a:endParaRPr>
          </a:p>
          <a:p>
            <a:pPr indent="0" lvl="0" marL="457200" rtl="0" algn="just">
              <a:spcBef>
                <a:spcPts val="0"/>
              </a:spcBef>
              <a:spcAft>
                <a:spcPts val="0"/>
              </a:spcAft>
              <a:buNone/>
            </a:pPr>
            <a:r>
              <a:t/>
            </a:r>
            <a:endParaRPr b="1" sz="1200">
              <a:solidFill>
                <a:srgbClr val="292929"/>
              </a:solidFill>
              <a:latin typeface="Georgia"/>
              <a:ea typeface="Georgia"/>
              <a:cs typeface="Georgia"/>
              <a:sym typeface="Georgia"/>
            </a:endParaRPr>
          </a:p>
          <a:p>
            <a:pPr indent="-311150" lvl="0" marL="457200" marR="279400" rtl="0" algn="just">
              <a:spcBef>
                <a:spcPts val="600"/>
              </a:spcBef>
              <a:spcAft>
                <a:spcPts val="0"/>
              </a:spcAft>
              <a:buClr>
                <a:srgbClr val="292929"/>
              </a:buClr>
              <a:buSzPts val="1300"/>
              <a:buFont typeface="Georgia"/>
              <a:buChar char="●"/>
            </a:pPr>
            <a:r>
              <a:rPr b="1" lang="en" sz="1300">
                <a:solidFill>
                  <a:srgbClr val="292929"/>
                </a:solidFill>
                <a:highlight>
                  <a:srgbClr val="FFFFFF"/>
                </a:highlight>
                <a:latin typeface="Georgia"/>
                <a:ea typeface="Georgia"/>
                <a:cs typeface="Georgia"/>
                <a:sym typeface="Georgia"/>
              </a:rPr>
              <a:t>The following techniques were used to identify the optimal number of clusters.</a:t>
            </a:r>
            <a:endParaRPr b="1" sz="1300">
              <a:solidFill>
                <a:srgbClr val="292929"/>
              </a:solidFill>
              <a:highlight>
                <a:srgbClr val="FFFFFF"/>
              </a:highlight>
              <a:latin typeface="Georgia"/>
              <a:ea typeface="Georgia"/>
              <a:cs typeface="Georgia"/>
              <a:sym typeface="Georgia"/>
            </a:endParaRPr>
          </a:p>
          <a:p>
            <a:pPr indent="-311150" lvl="0" marL="914400" rtl="0" algn="just">
              <a:spcBef>
                <a:spcPts val="0"/>
              </a:spcBef>
              <a:spcAft>
                <a:spcPts val="0"/>
              </a:spcAft>
              <a:buClr>
                <a:srgbClr val="292929"/>
              </a:buClr>
              <a:buSzPts val="1300"/>
              <a:buFont typeface="Georgia"/>
              <a:buAutoNum type="arabicPeriod"/>
            </a:pPr>
            <a:r>
              <a:rPr b="1" lang="en" sz="1300">
                <a:solidFill>
                  <a:srgbClr val="292929"/>
                </a:solidFill>
                <a:highlight>
                  <a:srgbClr val="FFFFFF"/>
                </a:highlight>
                <a:latin typeface="Georgia"/>
                <a:ea typeface="Georgia"/>
                <a:cs typeface="Georgia"/>
                <a:sym typeface="Georgia"/>
              </a:rPr>
              <a:t>Elbow method</a:t>
            </a:r>
            <a:endParaRPr b="1" sz="1300">
              <a:solidFill>
                <a:srgbClr val="292929"/>
              </a:solidFill>
              <a:highlight>
                <a:srgbClr val="FFFFFF"/>
              </a:highlight>
              <a:latin typeface="Georgia"/>
              <a:ea typeface="Georgia"/>
              <a:cs typeface="Georgia"/>
              <a:sym typeface="Georgia"/>
            </a:endParaRPr>
          </a:p>
          <a:p>
            <a:pPr indent="-311150" lvl="0" marL="914400" rtl="0" algn="just">
              <a:spcBef>
                <a:spcPts val="0"/>
              </a:spcBef>
              <a:spcAft>
                <a:spcPts val="0"/>
              </a:spcAft>
              <a:buClr>
                <a:srgbClr val="292929"/>
              </a:buClr>
              <a:buSzPts val="1300"/>
              <a:buFont typeface="Georgia"/>
              <a:buAutoNum type="arabicPeriod"/>
            </a:pPr>
            <a:r>
              <a:rPr b="1" lang="en" sz="1300">
                <a:solidFill>
                  <a:srgbClr val="292929"/>
                </a:solidFill>
                <a:highlight>
                  <a:srgbClr val="FFFFFF"/>
                </a:highlight>
                <a:latin typeface="Georgia"/>
                <a:ea typeface="Georgia"/>
                <a:cs typeface="Georgia"/>
                <a:sym typeface="Georgia"/>
              </a:rPr>
              <a:t>Gap Statistic</a:t>
            </a:r>
            <a:endParaRPr b="1" sz="1300">
              <a:solidFill>
                <a:srgbClr val="292929"/>
              </a:solidFill>
              <a:highlight>
                <a:srgbClr val="FFFFFF"/>
              </a:highlight>
              <a:latin typeface="Georgia"/>
              <a:ea typeface="Georgia"/>
              <a:cs typeface="Georgia"/>
              <a:sym typeface="Georgia"/>
            </a:endParaRPr>
          </a:p>
          <a:p>
            <a:pPr indent="-311150" lvl="0" marL="914400" rtl="0" algn="just">
              <a:spcBef>
                <a:spcPts val="0"/>
              </a:spcBef>
              <a:spcAft>
                <a:spcPts val="0"/>
              </a:spcAft>
              <a:buClr>
                <a:srgbClr val="292929"/>
              </a:buClr>
              <a:buSzPts val="1300"/>
              <a:buFont typeface="Georgia"/>
              <a:buAutoNum type="arabicPeriod"/>
            </a:pPr>
            <a:r>
              <a:rPr b="1" lang="en" sz="1300">
                <a:solidFill>
                  <a:srgbClr val="292929"/>
                </a:solidFill>
                <a:highlight>
                  <a:srgbClr val="FFFFFF"/>
                </a:highlight>
                <a:latin typeface="Georgia"/>
                <a:ea typeface="Georgia"/>
                <a:cs typeface="Georgia"/>
                <a:sym typeface="Georgia"/>
              </a:rPr>
              <a:t>Silhouette Coefficient</a:t>
            </a:r>
            <a:endParaRPr b="1" sz="1300">
              <a:solidFill>
                <a:srgbClr val="292929"/>
              </a:solidFill>
              <a:highlight>
                <a:srgbClr val="FFFFFF"/>
              </a:highlight>
              <a:latin typeface="Georgia"/>
              <a:ea typeface="Georgia"/>
              <a:cs typeface="Georgia"/>
              <a:sym typeface="Georgia"/>
            </a:endParaRPr>
          </a:p>
          <a:p>
            <a:pPr indent="-311150" lvl="0" marL="457200" rtl="0" algn="l">
              <a:spcBef>
                <a:spcPts val="0"/>
              </a:spcBef>
              <a:spcAft>
                <a:spcPts val="0"/>
              </a:spcAft>
              <a:buSzPts val="1300"/>
              <a:buChar char="●"/>
            </a:pPr>
            <a:r>
              <a:rPr b="1" lang="en" sz="1300"/>
              <a:t>The best value for number of clusters from these methods was 3.</a:t>
            </a:r>
            <a:endParaRPr b="1" sz="1300"/>
          </a:p>
        </p:txBody>
      </p:sp>
      <p:pic>
        <p:nvPicPr>
          <p:cNvPr id="92" name="Google Shape;92;p18"/>
          <p:cNvPicPr preferRelativeResize="0"/>
          <p:nvPr/>
        </p:nvPicPr>
        <p:blipFill>
          <a:blip r:embed="rId3">
            <a:alphaModFix/>
          </a:blip>
          <a:stretch>
            <a:fillRect/>
          </a:stretch>
        </p:blipFill>
        <p:spPr>
          <a:xfrm>
            <a:off x="7352725" y="1325525"/>
            <a:ext cx="1563425" cy="350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Cluster Insights</a:t>
            </a:r>
            <a:endParaRPr b="1">
              <a:latin typeface="Georgia"/>
              <a:ea typeface="Georgia"/>
              <a:cs typeface="Georgia"/>
              <a:sym typeface="Georgia"/>
            </a:endParaRPr>
          </a:p>
        </p:txBody>
      </p:sp>
      <p:sp>
        <p:nvSpPr>
          <p:cNvPr id="98" name="Google Shape;98;p19"/>
          <p:cNvSpPr txBox="1"/>
          <p:nvPr>
            <p:ph idx="1" type="body"/>
          </p:nvPr>
        </p:nvSpPr>
        <p:spPr>
          <a:xfrm>
            <a:off x="311700" y="1152475"/>
            <a:ext cx="5942100" cy="34164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1100"/>
              </a:spcBef>
              <a:spcAft>
                <a:spcPts val="0"/>
              </a:spcAft>
              <a:buNone/>
            </a:pPr>
            <a:r>
              <a:rPr b="1" lang="en" sz="1400">
                <a:solidFill>
                  <a:srgbClr val="292929"/>
                </a:solidFill>
                <a:highlight>
                  <a:srgbClr val="FFFFFF"/>
                </a:highlight>
                <a:latin typeface="Georgia"/>
                <a:ea typeface="Georgia"/>
                <a:cs typeface="Georgia"/>
                <a:sym typeface="Georgia"/>
              </a:rPr>
              <a:t>Analysis: </a:t>
            </a:r>
            <a:r>
              <a:rPr b="1" lang="en" sz="1400">
                <a:solidFill>
                  <a:srgbClr val="0000FF"/>
                </a:solidFill>
                <a:highlight>
                  <a:srgbClr val="FFFFFF"/>
                </a:highlight>
                <a:latin typeface="Georgia"/>
                <a:ea typeface="Georgia"/>
                <a:cs typeface="Georgia"/>
                <a:sym typeface="Georgia"/>
              </a:rPr>
              <a:t>Three-cluster</a:t>
            </a:r>
            <a:endParaRPr b="1" sz="1400">
              <a:solidFill>
                <a:srgbClr val="0000FF"/>
              </a:solidFill>
              <a:highlight>
                <a:srgbClr val="FFFFFF"/>
              </a:highlight>
              <a:latin typeface="Georgia"/>
              <a:ea typeface="Georgia"/>
              <a:cs typeface="Georgia"/>
              <a:sym typeface="Georgia"/>
            </a:endParaRPr>
          </a:p>
          <a:p>
            <a:pPr indent="0" lvl="0" marL="0" rtl="0" algn="just">
              <a:lnSpc>
                <a:spcPct val="100000"/>
              </a:lnSpc>
              <a:spcBef>
                <a:spcPts val="1100"/>
              </a:spcBef>
              <a:spcAft>
                <a:spcPts val="0"/>
              </a:spcAft>
              <a:buClr>
                <a:schemeClr val="dk1"/>
              </a:buClr>
              <a:buSzPts val="1100"/>
              <a:buFont typeface="Arial"/>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92929"/>
              </a:buClr>
              <a:buSzPts val="1400"/>
              <a:buFont typeface="Georgia"/>
              <a:buAutoNum type="arabicPeriod"/>
            </a:pPr>
            <a:r>
              <a:rPr b="1" lang="en" sz="1400">
                <a:solidFill>
                  <a:srgbClr val="292929"/>
                </a:solidFill>
                <a:highlight>
                  <a:srgbClr val="FFFFFF"/>
                </a:highlight>
                <a:latin typeface="Georgia"/>
                <a:ea typeface="Georgia"/>
                <a:cs typeface="Georgia"/>
                <a:sym typeface="Georgia"/>
              </a:rPr>
              <a:t>The three clusters appear to have a good difference in the Monetary value of the customer.</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700"/>
              </a:spcBef>
              <a:spcAft>
                <a:spcPts val="0"/>
              </a:spcAft>
              <a:buClr>
                <a:srgbClr val="292929"/>
              </a:buClr>
              <a:buSzPts val="1400"/>
              <a:buFont typeface="Georgia"/>
              <a:buAutoNum type="arabicPeriod"/>
            </a:pPr>
            <a:r>
              <a:rPr b="1" lang="en" sz="1400">
                <a:solidFill>
                  <a:srgbClr val="292929"/>
                </a:solidFill>
                <a:highlight>
                  <a:srgbClr val="FFFFFF"/>
                </a:highlight>
                <a:latin typeface="Georgia"/>
                <a:ea typeface="Georgia"/>
                <a:cs typeface="Georgia"/>
                <a:sym typeface="Georgia"/>
              </a:rPr>
              <a:t>Cluster 2 is the cluster of high value customers who shop frequently and is the important segment for any business.</a:t>
            </a:r>
            <a:endParaRPr b="1" sz="1400">
              <a:solidFill>
                <a:srgbClr val="292929"/>
              </a:solidFill>
              <a:highlight>
                <a:srgbClr val="FFFFFF"/>
              </a:highlight>
              <a:latin typeface="Georgia"/>
              <a:ea typeface="Georgia"/>
              <a:cs typeface="Georgia"/>
              <a:sym typeface="Georgia"/>
            </a:endParaRPr>
          </a:p>
          <a:p>
            <a:pPr indent="0" lvl="0" marL="457200" rtl="0" algn="just">
              <a:lnSpc>
                <a:spcPct val="100000"/>
              </a:lnSpc>
              <a:spcBef>
                <a:spcPts val="0"/>
              </a:spcBef>
              <a:spcAft>
                <a:spcPts val="0"/>
              </a:spcAft>
              <a:buNone/>
            </a:pPr>
            <a:r>
              <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700"/>
              </a:spcBef>
              <a:spcAft>
                <a:spcPts val="0"/>
              </a:spcAft>
              <a:buClr>
                <a:srgbClr val="292929"/>
              </a:buClr>
              <a:buSzPts val="1400"/>
              <a:buFont typeface="Georgia"/>
              <a:buAutoNum type="arabicPeriod"/>
            </a:pPr>
            <a:r>
              <a:rPr b="1" lang="en" sz="1400">
                <a:solidFill>
                  <a:srgbClr val="292929"/>
                </a:solidFill>
                <a:highlight>
                  <a:srgbClr val="FFFFFF"/>
                </a:highlight>
                <a:latin typeface="Georgia"/>
                <a:ea typeface="Georgia"/>
                <a:cs typeface="Georgia"/>
                <a:sym typeface="Georgia"/>
              </a:rPr>
              <a:t>In the similar way we obtain customer groups with low and medium spends in clusters with labels 2 and 0 respectively.</a:t>
            </a:r>
            <a:endParaRPr b="1" sz="1400">
              <a:solidFill>
                <a:srgbClr val="292929"/>
              </a:solidFill>
              <a:highlight>
                <a:srgbClr val="FFFFFF"/>
              </a:highlight>
              <a:latin typeface="Georgia"/>
              <a:ea typeface="Georgia"/>
              <a:cs typeface="Georgia"/>
              <a:sym typeface="Georgia"/>
            </a:endParaRPr>
          </a:p>
          <a:p>
            <a:pPr indent="-317500" lvl="0" marL="457200" rtl="0" algn="just">
              <a:lnSpc>
                <a:spcPct val="100000"/>
              </a:lnSpc>
              <a:spcBef>
                <a:spcPts val="1100"/>
              </a:spcBef>
              <a:spcAft>
                <a:spcPts val="0"/>
              </a:spcAft>
              <a:buClr>
                <a:srgbClr val="292929"/>
              </a:buClr>
              <a:buSzPts val="1400"/>
              <a:buFont typeface="Georgia"/>
              <a:buAutoNum type="arabicPeriod"/>
            </a:pPr>
            <a:r>
              <a:rPr b="1" lang="en" sz="1400">
                <a:solidFill>
                  <a:srgbClr val="292929"/>
                </a:solidFill>
                <a:highlight>
                  <a:srgbClr val="FFFFFF"/>
                </a:highlight>
                <a:latin typeface="Georgia"/>
                <a:ea typeface="Georgia"/>
                <a:cs typeface="Georgia"/>
                <a:sym typeface="Georgia"/>
              </a:rPr>
              <a:t>Frequency and Recency correlate perfectly to the Monetary value based on the trend (High Monetary-Low Recency-High Frequency).</a:t>
            </a:r>
            <a:endParaRPr b="1" sz="1400">
              <a:latin typeface="Georgia"/>
              <a:ea typeface="Georgia"/>
              <a:cs typeface="Georgia"/>
              <a:sym typeface="Georgia"/>
            </a:endParaRPr>
          </a:p>
        </p:txBody>
      </p:sp>
      <p:pic>
        <p:nvPicPr>
          <p:cNvPr id="99" name="Google Shape;99;p19"/>
          <p:cNvPicPr preferRelativeResize="0"/>
          <p:nvPr/>
        </p:nvPicPr>
        <p:blipFill>
          <a:blip r:embed="rId3">
            <a:alphaModFix/>
          </a:blip>
          <a:stretch>
            <a:fillRect/>
          </a:stretch>
        </p:blipFill>
        <p:spPr>
          <a:xfrm>
            <a:off x="6378125" y="1340425"/>
            <a:ext cx="2636901" cy="318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Relative importance of attributes</a:t>
            </a:r>
            <a:endParaRPr b="1">
              <a:latin typeface="Georgia"/>
              <a:ea typeface="Georgia"/>
              <a:cs typeface="Georgia"/>
              <a:sym typeface="Georgia"/>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marR="279400" rtl="0" algn="just">
              <a:lnSpc>
                <a:spcPct val="100000"/>
              </a:lnSpc>
              <a:spcBef>
                <a:spcPts val="1200"/>
              </a:spcBef>
              <a:spcAft>
                <a:spcPts val="0"/>
              </a:spcAft>
              <a:buClr>
                <a:schemeClr val="dk1"/>
              </a:buClr>
              <a:buSzPts val="275"/>
              <a:buFont typeface="Arial"/>
              <a:buNone/>
            </a:pPr>
            <a:r>
              <a:rPr b="1" lang="en" sz="5600">
                <a:solidFill>
                  <a:srgbClr val="202123"/>
                </a:solidFill>
                <a:highlight>
                  <a:srgbClr val="FFFFFF"/>
                </a:highlight>
                <a:latin typeface="Georgia"/>
                <a:ea typeface="Georgia"/>
                <a:cs typeface="Georgia"/>
                <a:sym typeface="Georgia"/>
              </a:rPr>
              <a:t>One can quickly notice that the Top group corresponds to cluster 2 in the heatmap and to what extent the exact numeric values differ in the two groups.</a:t>
            </a:r>
            <a:endParaRPr b="1" sz="5600">
              <a:solidFill>
                <a:srgbClr val="202123"/>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56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764200" y="1362713"/>
            <a:ext cx="5943600" cy="206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Conclusions</a:t>
            </a:r>
            <a:endParaRPr b="1">
              <a:latin typeface="Georgia"/>
              <a:ea typeface="Georgia"/>
              <a:cs typeface="Georgia"/>
              <a:sym typeface="Georgia"/>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279400" rtl="0" algn="just">
              <a:lnSpc>
                <a:spcPct val="100000"/>
              </a:lnSpc>
              <a:spcBef>
                <a:spcPts val="2400"/>
              </a:spcBef>
              <a:spcAft>
                <a:spcPts val="0"/>
              </a:spcAft>
              <a:buClr>
                <a:schemeClr val="dk1"/>
              </a:buClr>
              <a:buSzPts val="1100"/>
              <a:buFont typeface="Arial"/>
              <a:buNone/>
            </a:pPr>
            <a:r>
              <a:t/>
            </a:r>
            <a:endParaRPr sz="1600">
              <a:solidFill>
                <a:srgbClr val="202123"/>
              </a:solidFill>
              <a:highlight>
                <a:srgbClr val="FFFFFF"/>
              </a:highlight>
            </a:endParaRPr>
          </a:p>
          <a:p>
            <a:pPr indent="-317500" lvl="0" marL="457200" rtl="0" algn="just">
              <a:lnSpc>
                <a:spcPct val="100000"/>
              </a:lnSpc>
              <a:spcBef>
                <a:spcPts val="600"/>
              </a:spcBef>
              <a:spcAft>
                <a:spcPts val="0"/>
              </a:spcAft>
              <a:buClr>
                <a:srgbClr val="202123"/>
              </a:buClr>
              <a:buSzPts val="1400"/>
              <a:buFont typeface="Georgia"/>
              <a:buChar char="●"/>
            </a:pPr>
            <a:r>
              <a:rPr b="1" lang="en" sz="1400">
                <a:solidFill>
                  <a:srgbClr val="202123"/>
                </a:solidFill>
                <a:highlight>
                  <a:srgbClr val="FFFFFF"/>
                </a:highlight>
                <a:latin typeface="Georgia"/>
                <a:ea typeface="Georgia"/>
                <a:cs typeface="Georgia"/>
                <a:sym typeface="Georgia"/>
              </a:rPr>
              <a:t>Discovery and the quality of clustering can be improved by adding other customer information and purchase details in this dataset.</a:t>
            </a:r>
            <a:endParaRPr b="1" sz="1400">
              <a:solidFill>
                <a:srgbClr val="202123"/>
              </a:solidFill>
              <a:highlight>
                <a:srgbClr val="FFFFFF"/>
              </a:highlight>
              <a:latin typeface="Georgia"/>
              <a:ea typeface="Georgia"/>
              <a:cs typeface="Georgia"/>
              <a:sym typeface="Georgia"/>
            </a:endParaRPr>
          </a:p>
          <a:p>
            <a:pPr indent="457200" lvl="0" marL="0" rtl="0" algn="just">
              <a:lnSpc>
                <a:spcPct val="100000"/>
              </a:lnSpc>
              <a:spcBef>
                <a:spcPts val="1200"/>
              </a:spcBef>
              <a:spcAft>
                <a:spcPts val="0"/>
              </a:spcAft>
              <a:buClr>
                <a:schemeClr val="dk1"/>
              </a:buClr>
              <a:buSzPts val="1100"/>
              <a:buFont typeface="Arial"/>
              <a:buNone/>
            </a:pPr>
            <a:r>
              <a:rPr b="1" lang="en" sz="1400">
                <a:solidFill>
                  <a:srgbClr val="202123"/>
                </a:solidFill>
                <a:highlight>
                  <a:srgbClr val="FFFFFF"/>
                </a:highlight>
                <a:latin typeface="Georgia"/>
                <a:ea typeface="Georgia"/>
                <a:cs typeface="Georgia"/>
                <a:sym typeface="Georgia"/>
              </a:rPr>
              <a:t>For example:</a:t>
            </a:r>
            <a:endParaRPr b="1" sz="1400">
              <a:solidFill>
                <a:srgbClr val="202123"/>
              </a:solidFill>
              <a:highlight>
                <a:srgbClr val="FFFFFF"/>
              </a:highlight>
              <a:latin typeface="Georgia"/>
              <a:ea typeface="Georgia"/>
              <a:cs typeface="Georgia"/>
              <a:sym typeface="Georgia"/>
            </a:endParaRPr>
          </a:p>
          <a:p>
            <a:pPr indent="-317500" lvl="0" marL="914400" marR="279400" rtl="0" algn="l">
              <a:lnSpc>
                <a:spcPct val="100000"/>
              </a:lnSpc>
              <a:spcBef>
                <a:spcPts val="1200"/>
              </a:spcBef>
              <a:spcAft>
                <a:spcPts val="0"/>
              </a:spcAft>
              <a:buClr>
                <a:srgbClr val="202123"/>
              </a:buClr>
              <a:buSzPts val="1400"/>
              <a:buFont typeface="Georgia"/>
              <a:buChar char="●"/>
            </a:pPr>
            <a:r>
              <a:rPr b="1" lang="en" sz="1400">
                <a:solidFill>
                  <a:srgbClr val="202123"/>
                </a:solidFill>
                <a:highlight>
                  <a:srgbClr val="FFFFFF"/>
                </a:highlight>
                <a:latin typeface="Georgia"/>
                <a:ea typeface="Georgia"/>
                <a:cs typeface="Georgia"/>
                <a:sym typeface="Georgia"/>
              </a:rPr>
              <a:t>New indicators, such as customer relationship time, based on the date of first purchase of the client.</a:t>
            </a:r>
            <a:endParaRPr b="1" sz="1400">
              <a:solidFill>
                <a:srgbClr val="202123"/>
              </a:solidFill>
              <a:highlight>
                <a:srgbClr val="FFFFFF"/>
              </a:highlight>
              <a:latin typeface="Georgia"/>
              <a:ea typeface="Georgia"/>
              <a:cs typeface="Georgia"/>
              <a:sym typeface="Georgia"/>
            </a:endParaRPr>
          </a:p>
          <a:p>
            <a:pPr indent="-317500" lvl="0" marL="914400" marR="279400" rtl="0" algn="l">
              <a:lnSpc>
                <a:spcPct val="100000"/>
              </a:lnSpc>
              <a:spcBef>
                <a:spcPts val="0"/>
              </a:spcBef>
              <a:spcAft>
                <a:spcPts val="0"/>
              </a:spcAft>
              <a:buClr>
                <a:srgbClr val="202123"/>
              </a:buClr>
              <a:buSzPts val="1400"/>
              <a:buFont typeface="Georgia"/>
              <a:buChar char="●"/>
            </a:pPr>
            <a:r>
              <a:rPr b="1" lang="en" sz="1400">
                <a:solidFill>
                  <a:srgbClr val="202123"/>
                </a:solidFill>
                <a:highlight>
                  <a:srgbClr val="FFFFFF"/>
                </a:highlight>
                <a:latin typeface="Georgia"/>
                <a:ea typeface="Georgia"/>
                <a:cs typeface="Georgia"/>
                <a:sym typeface="Georgia"/>
              </a:rPr>
              <a:t>Some group or category of product to be obtained through the SKUs.</a:t>
            </a:r>
            <a:endParaRPr b="1" sz="1400">
              <a:solidFill>
                <a:srgbClr val="202123"/>
              </a:solidFill>
              <a:highlight>
                <a:srgbClr val="FFFFFF"/>
              </a:highlight>
              <a:latin typeface="Georgia"/>
              <a:ea typeface="Georgia"/>
              <a:cs typeface="Georgia"/>
              <a:sym typeface="Georgia"/>
            </a:endParaRPr>
          </a:p>
          <a:p>
            <a:pPr indent="0" lvl="0" marL="0" marR="279400" rtl="0" algn="l">
              <a:lnSpc>
                <a:spcPct val="100000"/>
              </a:lnSpc>
              <a:spcBef>
                <a:spcPts val="0"/>
              </a:spcBef>
              <a:spcAft>
                <a:spcPts val="0"/>
              </a:spcAft>
              <a:buClr>
                <a:schemeClr val="dk1"/>
              </a:buClr>
              <a:buSzPts val="1100"/>
              <a:buFont typeface="Arial"/>
              <a:buNone/>
            </a:pPr>
            <a:r>
              <a:t/>
            </a:r>
            <a:endParaRPr b="1" sz="1400">
              <a:solidFill>
                <a:srgbClr val="202123"/>
              </a:solidFill>
              <a:highlight>
                <a:srgbClr val="FFFFFF"/>
              </a:highlight>
              <a:latin typeface="Georgia"/>
              <a:ea typeface="Georgia"/>
              <a:cs typeface="Georgia"/>
              <a:sym typeface="Georgia"/>
            </a:endParaRPr>
          </a:p>
          <a:p>
            <a:pPr indent="-317500" lvl="0" marL="457200" rtl="0" algn="just">
              <a:lnSpc>
                <a:spcPct val="100000"/>
              </a:lnSpc>
              <a:spcBef>
                <a:spcPts val="0"/>
              </a:spcBef>
              <a:spcAft>
                <a:spcPts val="0"/>
              </a:spcAft>
              <a:buClr>
                <a:srgbClr val="202123"/>
              </a:buClr>
              <a:buSzPts val="1400"/>
              <a:buFont typeface="Georgia"/>
              <a:buChar char="●"/>
            </a:pPr>
            <a:r>
              <a:rPr b="1" lang="en" sz="1400">
                <a:solidFill>
                  <a:srgbClr val="202123"/>
                </a:solidFill>
                <a:highlight>
                  <a:srgbClr val="FFFFFF"/>
                </a:highlight>
                <a:latin typeface="Georgia"/>
                <a:ea typeface="Georgia"/>
                <a:cs typeface="Georgia"/>
                <a:sym typeface="Georgia"/>
              </a:rPr>
              <a:t>Another dimension to explore can be trying out different algorithms for performing the segmentation for instance hierarchical clustering.</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